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2" r:id="rId1"/>
  </p:sldMasterIdLst>
  <p:notesMasterIdLst>
    <p:notesMasterId r:id="rId54"/>
  </p:notesMasterIdLst>
  <p:handoutMasterIdLst>
    <p:handoutMasterId r:id="rId55"/>
  </p:handoutMasterIdLst>
  <p:sldIdLst>
    <p:sldId id="1114" r:id="rId2"/>
    <p:sldId id="1210" r:id="rId3"/>
    <p:sldId id="1249" r:id="rId4"/>
    <p:sldId id="1250" r:id="rId5"/>
    <p:sldId id="1266" r:id="rId6"/>
    <p:sldId id="1282" r:id="rId7"/>
    <p:sldId id="1283" r:id="rId8"/>
    <p:sldId id="1287" r:id="rId9"/>
    <p:sldId id="1253" r:id="rId10"/>
    <p:sldId id="1254" r:id="rId11"/>
    <p:sldId id="1284" r:id="rId12"/>
    <p:sldId id="1255" r:id="rId13"/>
    <p:sldId id="1257" r:id="rId14"/>
    <p:sldId id="1258" r:id="rId15"/>
    <p:sldId id="1259" r:id="rId16"/>
    <p:sldId id="1260" r:id="rId17"/>
    <p:sldId id="1263" r:id="rId18"/>
    <p:sldId id="1262" r:id="rId19"/>
    <p:sldId id="1264" r:id="rId20"/>
    <p:sldId id="1265" r:id="rId21"/>
    <p:sldId id="1267" r:id="rId22"/>
    <p:sldId id="1268" r:id="rId23"/>
    <p:sldId id="1269" r:id="rId24"/>
    <p:sldId id="1270" r:id="rId25"/>
    <p:sldId id="1271" r:id="rId26"/>
    <p:sldId id="1288" r:id="rId27"/>
    <p:sldId id="1278" r:id="rId28"/>
    <p:sldId id="1280" r:id="rId29"/>
    <p:sldId id="1281" r:id="rId30"/>
    <p:sldId id="1279" r:id="rId31"/>
    <p:sldId id="1285" r:id="rId32"/>
    <p:sldId id="1286" r:id="rId33"/>
    <p:sldId id="1289" r:id="rId34"/>
    <p:sldId id="1291" r:id="rId35"/>
    <p:sldId id="1292" r:id="rId36"/>
    <p:sldId id="1293" r:id="rId37"/>
    <p:sldId id="1294" r:id="rId38"/>
    <p:sldId id="1295" r:id="rId39"/>
    <p:sldId id="1296" r:id="rId40"/>
    <p:sldId id="1297" r:id="rId41"/>
    <p:sldId id="1298" r:id="rId42"/>
    <p:sldId id="1299" r:id="rId43"/>
    <p:sldId id="1300" r:id="rId44"/>
    <p:sldId id="1301" r:id="rId45"/>
    <p:sldId id="1302" r:id="rId46"/>
    <p:sldId id="1290" r:id="rId47"/>
    <p:sldId id="1272" r:id="rId48"/>
    <p:sldId id="1273" r:id="rId49"/>
    <p:sldId id="1274" r:id="rId50"/>
    <p:sldId id="1275" r:id="rId51"/>
    <p:sldId id="1276" r:id="rId52"/>
    <p:sldId id="1277" r:id="rId53"/>
  </p:sldIdLst>
  <p:sldSz cx="9144000" cy="6858000" type="screen4x3"/>
  <p:notesSz cx="9296400" cy="7010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i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i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i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i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 Ja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0D5"/>
    <a:srgbClr val="FFF0D2"/>
    <a:srgbClr val="000CE2"/>
    <a:srgbClr val="0136F8"/>
    <a:srgbClr val="0951FF"/>
    <a:srgbClr val="074FF8"/>
    <a:srgbClr val="FFD70E"/>
    <a:srgbClr val="009900"/>
    <a:srgbClr val="1F4E79"/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18" autoAdjust="0"/>
    <p:restoredTop sz="95431" autoAdjust="0"/>
  </p:normalViewPr>
  <p:slideViewPr>
    <p:cSldViewPr snapToGrid="0">
      <p:cViewPr varScale="1">
        <p:scale>
          <a:sx n="160" d="100"/>
          <a:sy n="160" d="100"/>
        </p:scale>
        <p:origin x="1408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9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222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4075246" cy="34657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877" tIns="45937" rIns="91877" bIns="45937" numCol="1" anchor="t" anchorCtr="0" compatLnSpc="1">
            <a:prstTxWarp prst="textNoShape">
              <a:avLst/>
            </a:prstTxWarp>
          </a:bodyPr>
          <a:lstStyle>
            <a:lvl1pPr defTabSz="920313">
              <a:defRPr sz="1300" i="0">
                <a:latin typeface="Times New Roman" pitchFamily="18" charset="0"/>
              </a:defRPr>
            </a:lvl1pPr>
          </a:lstStyle>
          <a:p>
            <a:r>
              <a:rPr lang="en-US"/>
              <a:t>EE141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303872" y="1"/>
            <a:ext cx="3972354" cy="34657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877" tIns="45937" rIns="91877" bIns="45937" numCol="1" anchor="t" anchorCtr="0" compatLnSpc="1">
            <a:prstTxWarp prst="textNoShape">
              <a:avLst/>
            </a:prstTxWarp>
          </a:bodyPr>
          <a:lstStyle>
            <a:lvl1pPr algn="r" defTabSz="920313">
              <a:defRPr sz="1300" i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5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53389"/>
            <a:ext cx="4075246" cy="3477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877" tIns="45937" rIns="91877" bIns="45937" numCol="1" anchor="b" anchorCtr="0" compatLnSpc="1">
            <a:prstTxWarp prst="textNoShape">
              <a:avLst/>
            </a:prstTxWarp>
          </a:bodyPr>
          <a:lstStyle>
            <a:lvl1pPr defTabSz="920313">
              <a:defRPr sz="1300" i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5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303872" y="6653389"/>
            <a:ext cx="3972354" cy="3477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877" tIns="45937" rIns="91877" bIns="45937" numCol="1" anchor="b" anchorCtr="0" compatLnSpc="1">
            <a:prstTxWarp prst="textNoShape">
              <a:avLst/>
            </a:prstTxWarp>
          </a:bodyPr>
          <a:lstStyle>
            <a:lvl1pPr algn="r" defTabSz="920313">
              <a:defRPr sz="1300" i="0">
                <a:latin typeface="Times New Roman" pitchFamily="18" charset="0"/>
              </a:defRPr>
            </a:lvl1pPr>
          </a:lstStyle>
          <a:p>
            <a:fld id="{70224C0C-9E7B-403F-8FBF-8C492C822B2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224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5.jpeg>
</file>

<file path=ppt/media/image16.jpeg>
</file>

<file path=ppt/media/image18.jpeg>
</file>

<file path=ppt/media/image19.jpeg>
</file>

<file path=ppt/media/image2.png>
</file>

<file path=ppt/media/image20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4075246" cy="34657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877" tIns="45937" rIns="91877" bIns="45937" numCol="1" anchor="t" anchorCtr="0" compatLnSpc="1">
            <a:prstTxWarp prst="textNoShape">
              <a:avLst/>
            </a:prstTxWarp>
          </a:bodyPr>
          <a:lstStyle>
            <a:lvl1pPr defTabSz="920313">
              <a:defRPr sz="1300" i="0">
                <a:latin typeface="Times New Roman" pitchFamily="18" charset="0"/>
              </a:defRPr>
            </a:lvl1pPr>
          </a:lstStyle>
          <a:p>
            <a:r>
              <a:rPr lang="en-US"/>
              <a:t>EE141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303872" y="1"/>
            <a:ext cx="3972354" cy="34657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877" tIns="45937" rIns="91877" bIns="45937" numCol="1" anchor="t" anchorCtr="0" compatLnSpc="1">
            <a:prstTxWarp prst="textNoShape">
              <a:avLst/>
            </a:prstTxWarp>
          </a:bodyPr>
          <a:lstStyle>
            <a:lvl1pPr algn="r" defTabSz="920313">
              <a:defRPr sz="1300" i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40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68613" y="519113"/>
            <a:ext cx="3549650" cy="26622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26609" y="3355673"/>
            <a:ext cx="6829061" cy="312384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877" tIns="45937" rIns="91877" bIns="459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53389"/>
            <a:ext cx="4075246" cy="3477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877" tIns="45937" rIns="91877" bIns="45937" numCol="1" anchor="b" anchorCtr="0" compatLnSpc="1">
            <a:prstTxWarp prst="textNoShape">
              <a:avLst/>
            </a:prstTxWarp>
          </a:bodyPr>
          <a:lstStyle>
            <a:lvl1pPr defTabSz="920313">
              <a:defRPr sz="1300" i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303872" y="6653389"/>
            <a:ext cx="3972354" cy="3477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877" tIns="45937" rIns="91877" bIns="45937" numCol="1" anchor="b" anchorCtr="0" compatLnSpc="1">
            <a:prstTxWarp prst="textNoShape">
              <a:avLst/>
            </a:prstTxWarp>
          </a:bodyPr>
          <a:lstStyle>
            <a:lvl1pPr algn="r" defTabSz="920313">
              <a:defRPr sz="1300" i="0">
                <a:latin typeface="Times New Roman" pitchFamily="18" charset="0"/>
              </a:defRPr>
            </a:lvl1pPr>
          </a:lstStyle>
          <a:p>
            <a:fld id="{40D66AFD-6858-4308-A4FE-F1A9A7940F2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33524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600" kern="1200" baseline="0">
        <a:solidFill>
          <a:schemeClr val="tx1"/>
        </a:solidFill>
        <a:latin typeface="Monaco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600" kern="1200" baseline="0">
        <a:solidFill>
          <a:schemeClr val="tx1"/>
        </a:solidFill>
        <a:latin typeface="Monaco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600" kern="1200" baseline="0">
        <a:solidFill>
          <a:schemeClr val="tx1"/>
        </a:solidFill>
        <a:latin typeface="Monaco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600" kern="1200" baseline="0">
        <a:solidFill>
          <a:schemeClr val="tx1"/>
        </a:solidFill>
        <a:latin typeface="Monaco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600" kern="1200" baseline="0">
        <a:solidFill>
          <a:schemeClr val="tx1"/>
        </a:solidFill>
        <a:latin typeface="Monaco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Morgan Kaufmann Publishers</a:t>
            </a:r>
          </a:p>
        </p:txBody>
      </p:sp>
      <p:sp>
        <p:nvSpPr>
          <p:cNvPr id="94211" name="Rectangle 3"/>
          <p:cNvSpPr>
            <a:spLocks noGrp="1" noChangeArrowheads="1"/>
          </p:cNvSpPr>
          <p:nvPr>
            <p:ph type="dt" sz="quarter" idx="4294967295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56E8947C-2E63-48D1-B80A-9EDD8B4D1C80}" type="datetime4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August 31, 2022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4212" name="Rectangle 6"/>
          <p:cNvSpPr>
            <a:spLocks noGrp="1" noChangeArrowheads="1"/>
          </p:cNvSpPr>
          <p:nvPr>
            <p:ph type="ftr" sz="quarter" idx="4294967295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Chapter 1 — Computer Abstractions and Technology</a:t>
            </a:r>
          </a:p>
        </p:txBody>
      </p:sp>
      <p:sp>
        <p:nvSpPr>
          <p:cNvPr id="94213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FC8A9CBE-886D-4D4C-8720-106F53D2DDF5}" type="slidenum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3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42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942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4711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access byte, half word and word in a 64-bit</a:t>
            </a:r>
            <a:r>
              <a:rPr lang="en-US" baseline="0" dirty="0"/>
              <a:t> machine?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41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Modern memory accesses are aligned along word or double-word.</a:t>
            </a:r>
            <a:r>
              <a:rPr lang="en-US" baseline="0" dirty="0"/>
              <a:t>  To access mis-aligned word, it will take multiple aligned accesses.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byte ordering – how bytes within a word are placed in memory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609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283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ways</a:t>
            </a:r>
            <a:r>
              <a:rPr lang="en-US" baseline="0" dirty="0"/>
              <a:t> specifying addresses of operands in instructions</a:t>
            </a:r>
          </a:p>
          <a:p>
            <a:endParaRPr lang="en-US" baseline="0" dirty="0"/>
          </a:p>
          <a:p>
            <a:r>
              <a:rPr lang="en-US" baseline="0" dirty="0"/>
              <a:t>Operands can be constant, in registers, or in memory.</a:t>
            </a:r>
          </a:p>
          <a:p>
            <a:endParaRPr lang="en-US" baseline="0" dirty="0"/>
          </a:p>
          <a:p>
            <a:r>
              <a:rPr lang="en-US" baseline="0" dirty="0"/>
              <a:t>Define “effective address” – base + offset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1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early instructions</a:t>
            </a:r>
            <a:r>
              <a:rPr lang="en-US" baseline="0" dirty="0"/>
              <a:t> can perform array-array operations in a single instruction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766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Expensive to support all addressing modes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1468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encoding affects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implementation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Typical encoding: opcode + operands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519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Desktop/servers usually have large memory, so the code size is less of a concern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Embedded systems have more constrained memory, code size is more significant.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7719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RV32I – base version with 32 registers</a:t>
            </a:r>
          </a:p>
          <a:p>
            <a:r>
              <a:rPr lang="en-US" dirty="0"/>
              <a:t>RV32E – Embedded application with 16 register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73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Morgan Kaufmann Publishers</a:t>
            </a:r>
          </a:p>
        </p:txBody>
      </p:sp>
      <p:sp>
        <p:nvSpPr>
          <p:cNvPr id="98307" name="Rectangle 3"/>
          <p:cNvSpPr>
            <a:spLocks noGrp="1" noChangeArrowheads="1"/>
          </p:cNvSpPr>
          <p:nvPr>
            <p:ph type="dt" sz="quarter" idx="4294967295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3A8536D5-D9F0-4EA4-9356-BE55A1C84A51}" type="datetime4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August 31, 2022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8308" name="Rectangle 6"/>
          <p:cNvSpPr>
            <a:spLocks noGrp="1" noChangeArrowheads="1"/>
          </p:cNvSpPr>
          <p:nvPr>
            <p:ph type="ftr" sz="quarter" idx="4294967295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Chapter 1 — Computer Abstractions and Technology</a:t>
            </a:r>
          </a:p>
        </p:txBody>
      </p:sp>
      <p:sp>
        <p:nvSpPr>
          <p:cNvPr id="98309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010ACADE-30E4-4D20-AB2D-8BB7384D842D}" type="slidenum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4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83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983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0207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if (x==5)</a:t>
            </a:r>
            <a:r>
              <a:rPr lang="en-US" baseline="0" dirty="0"/>
              <a:t> then ... else ...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93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Morgan Kaufmann Publishers</a:t>
            </a:r>
          </a:p>
        </p:txBody>
      </p:sp>
      <p:sp>
        <p:nvSpPr>
          <p:cNvPr id="98307" name="Rectangle 3"/>
          <p:cNvSpPr>
            <a:spLocks noGrp="1" noChangeArrowheads="1"/>
          </p:cNvSpPr>
          <p:nvPr>
            <p:ph type="dt" sz="quarter" idx="4294967295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3A8536D5-D9F0-4EA4-9356-BE55A1C84A51}" type="datetime4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August 31, 2022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8308" name="Rectangle 6"/>
          <p:cNvSpPr>
            <a:spLocks noGrp="1" noChangeArrowheads="1"/>
          </p:cNvSpPr>
          <p:nvPr>
            <p:ph type="ftr" sz="quarter" idx="4294967295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Chapter 1 — Computer Abstractions and Technology</a:t>
            </a:r>
          </a:p>
        </p:txBody>
      </p:sp>
      <p:sp>
        <p:nvSpPr>
          <p:cNvPr id="98309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010ACADE-30E4-4D20-AB2D-8BB7384D842D}" type="slidenum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5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83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983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AU" altLang="en-US" dirty="0">
                <a:latin typeface="Arial" panose="020B0604020202020204" pitchFamily="34" charset="0"/>
              </a:rPr>
              <a:t>programs are accessed through special addresses: program counter.</a:t>
            </a:r>
          </a:p>
        </p:txBody>
      </p:sp>
    </p:spTree>
    <p:extLst>
      <p:ext uri="{BB962C8B-B14F-4D97-AF65-F5344CB8AC3E}">
        <p14:creationId xmlns:p14="http://schemas.microsoft.com/office/powerpoint/2010/main" val="1003581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Morgan Kaufmann Publishers</a:t>
            </a:r>
          </a:p>
        </p:txBody>
      </p:sp>
      <p:sp>
        <p:nvSpPr>
          <p:cNvPr id="98307" name="Rectangle 3"/>
          <p:cNvSpPr>
            <a:spLocks noGrp="1" noChangeArrowheads="1"/>
          </p:cNvSpPr>
          <p:nvPr>
            <p:ph type="dt" sz="quarter" idx="4294967295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3A8536D5-D9F0-4EA4-9356-BE55A1C84A51}" type="datetime4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August 31, 2022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8308" name="Rectangle 6"/>
          <p:cNvSpPr>
            <a:spLocks noGrp="1" noChangeArrowheads="1"/>
          </p:cNvSpPr>
          <p:nvPr>
            <p:ph type="ftr" sz="quarter" idx="4294967295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Chapter 1 — Computer Abstractions and Technology</a:t>
            </a:r>
          </a:p>
        </p:txBody>
      </p:sp>
      <p:sp>
        <p:nvSpPr>
          <p:cNvPr id="98309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010ACADE-30E4-4D20-AB2D-8BB7384D842D}" type="slidenum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6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83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983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AU" altLang="en-US" sz="1600" dirty="0">
                <a:latin typeface="Monaco" charset="0"/>
                <a:ea typeface="Monaco" charset="0"/>
                <a:cs typeface="Monaco" charset="0"/>
              </a:rPr>
              <a:t>Programmability: less important</a:t>
            </a:r>
            <a:r>
              <a:rPr lang="en-AU" altLang="en-US" sz="1600" baseline="0" dirty="0">
                <a:latin typeface="Monaco" charset="0"/>
                <a:ea typeface="Monaco" charset="0"/>
                <a:cs typeface="Monaco" charset="0"/>
              </a:rPr>
              <a:t> as compiler can produce code with higher quality.</a:t>
            </a:r>
            <a:endParaRPr lang="en-AU" altLang="en-US" sz="1600" dirty="0">
              <a:latin typeface="Monaco" charset="0"/>
              <a:ea typeface="Monaco" charset="0"/>
              <a:cs typeface="Monaco" charset="0"/>
            </a:endParaRPr>
          </a:p>
          <a:p>
            <a:endParaRPr lang="en-AU" altLang="en-US" sz="16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AU" altLang="en-US" sz="1600" dirty="0">
                <a:latin typeface="Monaco" charset="0"/>
                <a:ea typeface="Monaco" charset="0"/>
                <a:cs typeface="Monaco" charset="0"/>
              </a:rPr>
              <a:t>X86:</a:t>
            </a:r>
            <a:r>
              <a:rPr lang="en-AU" altLang="en-US" sz="1600" baseline="0" dirty="0">
                <a:latin typeface="Monaco" charset="0"/>
                <a:ea typeface="Monaco" charset="0"/>
                <a:cs typeface="Monaco" charset="0"/>
              </a:rPr>
              <a:t> X86 compatible instructions that are translated into MIPS-like operations internal for performance. </a:t>
            </a:r>
          </a:p>
          <a:p>
            <a:endParaRPr lang="en-AU" altLang="en-US" sz="16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42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Morgan Kaufmann Publishers</a:t>
            </a:r>
          </a:p>
        </p:txBody>
      </p:sp>
      <p:sp>
        <p:nvSpPr>
          <p:cNvPr id="98307" name="Rectangle 3"/>
          <p:cNvSpPr>
            <a:spLocks noGrp="1" noChangeArrowheads="1"/>
          </p:cNvSpPr>
          <p:nvPr>
            <p:ph type="dt" sz="quarter" idx="4294967295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3A8536D5-D9F0-4EA4-9356-BE55A1C84A51}" type="datetime4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August 31, 2022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8308" name="Rectangle 6"/>
          <p:cNvSpPr>
            <a:spLocks noGrp="1" noChangeArrowheads="1"/>
          </p:cNvSpPr>
          <p:nvPr>
            <p:ph type="ftr" sz="quarter" idx="4294967295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en-US" altLang="en-US" sz="1800">
                <a:latin typeface="Times New Roman" panose="02020603050405020304" pitchFamily="18" charset="0"/>
              </a:rPr>
              <a:t>Chapter 1 — Computer Abstractions and Technology</a:t>
            </a:r>
          </a:p>
        </p:txBody>
      </p:sp>
      <p:sp>
        <p:nvSpPr>
          <p:cNvPr id="98309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just" defTabSz="966788">
              <a:lnSpc>
                <a:spcPct val="90000"/>
              </a:lnSpc>
              <a:spcBef>
                <a:spcPct val="40000"/>
              </a:spcBef>
              <a:defRPr sz="1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fld id="{010ACADE-30E4-4D20-AB2D-8BB7384D842D}" type="slidenum">
              <a:rPr lang="en-US" altLang="en-US" sz="1800">
                <a:latin typeface="Times New Roman" panose="02020603050405020304" pitchFamily="18" charset="0"/>
              </a:rPr>
              <a:pPr algn="l">
                <a:lnSpc>
                  <a:spcPct val="100000"/>
                </a:lnSpc>
                <a:spcBef>
                  <a:spcPct val="0"/>
                </a:spcBef>
              </a:pPr>
              <a:t>7</a:t>
            </a:fld>
            <a:endParaRPr lang="en-US" altLang="en-US" sz="1800">
              <a:latin typeface="Times New Roman" panose="02020603050405020304" pitchFamily="18" charset="0"/>
            </a:endParaRPr>
          </a:p>
        </p:txBody>
      </p:sp>
      <p:sp>
        <p:nvSpPr>
          <p:cNvPr id="983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983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802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CISC example: array add instruction</a:t>
            </a:r>
          </a:p>
          <a:p>
            <a:endParaRPr lang="en-US" dirty="0"/>
          </a:p>
          <a:p>
            <a:r>
              <a:rPr lang="en-US" dirty="0"/>
              <a:t>RISC: give more freedom to compiler for optimization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515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Addressing mode: how operands are found in processor/memory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790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than 3 operands would make instruction encoding complex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781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memory addressing ---</a:t>
            </a:r>
            <a:r>
              <a:rPr lang="en-US" baseline="0" dirty="0"/>
              <a:t> how memory addresses are specified, and how they are interpreted to find data.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EE141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D66AFD-6858-4308-A4FE-F1A9A7940F2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49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446963"/>
            <a:ext cx="9144000" cy="2163535"/>
          </a:xfrm>
        </p:spPr>
        <p:txBody>
          <a:bodyPr/>
          <a:lstStyle>
            <a:lvl1pPr algn="ctr">
              <a:defRPr sz="4400" b="1">
                <a:solidFill>
                  <a:schemeClr val="accent5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sz="3200">
                <a:latin typeface="Calibri" charset="0"/>
                <a:ea typeface="Calibri" charset="0"/>
                <a:cs typeface="Calibri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/>
          <a:lstStyle>
            <a:lvl1pPr>
              <a:defRPr sz="1000" i="0">
                <a:latin typeface="+mj-lt"/>
              </a:defRPr>
            </a:lvl1pPr>
          </a:lstStyle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382000" y="6553200"/>
            <a:ext cx="762000" cy="304800"/>
          </a:xfrm>
          <a:prstGeom prst="rect">
            <a:avLst/>
          </a:prstGeom>
        </p:spPr>
        <p:txBody>
          <a:bodyPr/>
          <a:lstStyle>
            <a:lvl1pPr>
              <a:defRPr sz="1000" i="0">
                <a:latin typeface="+mj-lt"/>
              </a:defRPr>
            </a:lvl1pPr>
          </a:lstStyle>
          <a:p>
            <a:pPr>
              <a:defRPr/>
            </a:pPr>
            <a:r>
              <a:rPr lang="en-US"/>
              <a:t>Page </a:t>
            </a:r>
            <a:fld id="{E9AC8973-3E2D-447C-9916-BE573B137A6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6850" y="74613"/>
            <a:ext cx="1909763" cy="6159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4388" y="74613"/>
            <a:ext cx="5580062" cy="6159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382000" y="6553200"/>
            <a:ext cx="762000" cy="304800"/>
          </a:xfrm>
          <a:prstGeom prst="rect">
            <a:avLst/>
          </a:prstGeom>
        </p:spPr>
        <p:txBody>
          <a:bodyPr/>
          <a:lstStyle>
            <a:lvl1pPr>
              <a:defRPr sz="1000" i="0">
                <a:latin typeface="+mj-lt"/>
              </a:defRPr>
            </a:lvl1pPr>
          </a:lstStyle>
          <a:p>
            <a:pPr>
              <a:defRPr/>
            </a:pPr>
            <a:r>
              <a:rPr lang="en-US"/>
              <a:t>Page </a:t>
            </a:r>
            <a:fld id="{5890B677-E91A-46D0-B42D-EAE609B50E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8153400" cy="422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533400" y="914400"/>
            <a:ext cx="8153400" cy="2393950"/>
          </a:xfrm>
        </p:spPr>
        <p:txBody>
          <a:bodyPr/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69963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8153400" cy="422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33400" y="914400"/>
            <a:ext cx="8153400" cy="2393950"/>
          </a:xfrm>
        </p:spPr>
        <p:txBody>
          <a:bodyPr/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86974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8153400" cy="422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914400"/>
            <a:ext cx="8153400" cy="1120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2187575"/>
            <a:ext cx="8153400" cy="1120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4966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146050"/>
            <a:ext cx="8259762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8270875" cy="2479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3" y="3757613"/>
            <a:ext cx="8270875" cy="2479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49470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146050"/>
            <a:ext cx="8259762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60233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39928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737" y="165044"/>
            <a:ext cx="8793957" cy="925202"/>
          </a:xfrm>
        </p:spPr>
        <p:txBody>
          <a:bodyPr/>
          <a:lstStyle>
            <a:lvl1pPr>
              <a:defRPr sz="3600" b="1" i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Microsoft JhengHei" panose="020B0604030504040204" pitchFamily="34" charset="-12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881" y="1235947"/>
            <a:ext cx="8793957" cy="5476352"/>
          </a:xfrm>
        </p:spPr>
        <p:txBody>
          <a:bodyPr/>
          <a:lstStyle>
            <a:lvl1pPr marL="457200" indent="-4508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chemeClr val="accent1">
                  <a:lumMod val="75000"/>
                </a:schemeClr>
              </a:buClr>
              <a:buSzPct val="90000"/>
              <a:buFont typeface="Zapf Dingbats"/>
              <a:buChar char="➺"/>
              <a:tabLst/>
              <a:defRPr sz="3200"/>
            </a:lvl1pPr>
            <a:lvl2pPr marL="863600" indent="-406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6F8"/>
              </a:buClr>
              <a:buSzPct val="90000"/>
              <a:buFont typeface="Zapf Dingbats"/>
              <a:buChar char="➺"/>
              <a:tabLst/>
              <a:defRPr sz="2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4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686800" y="6650182"/>
            <a:ext cx="457200" cy="207818"/>
          </a:xfrm>
          <a:prstGeom prst="rect">
            <a:avLst/>
          </a:prstGeom>
        </p:spPr>
        <p:txBody>
          <a:bodyPr lIns="0" tIns="0" rIns="0" bIns="0" anchor="ctr" anchorCtr="1"/>
          <a:lstStyle>
            <a:lvl1pPr algn="r">
              <a:defRPr sz="1600" b="1" i="0">
                <a:solidFill>
                  <a:srgbClr val="0136F8"/>
                </a:solidFill>
                <a:latin typeface="+mj-lt"/>
              </a:defRPr>
            </a:lvl1pPr>
          </a:lstStyle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965200"/>
            <a:ext cx="3744912" cy="5268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1700" y="965200"/>
            <a:ext cx="3744913" cy="52689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82000" y="6553200"/>
            <a:ext cx="762000" cy="304800"/>
          </a:xfrm>
          <a:prstGeom prst="rect">
            <a:avLst/>
          </a:prstGeom>
        </p:spPr>
        <p:txBody>
          <a:bodyPr/>
          <a:lstStyle>
            <a:lvl1pPr>
              <a:defRPr sz="1000" i="0">
                <a:latin typeface="+mj-lt"/>
              </a:defRPr>
            </a:lvl1pPr>
          </a:lstStyle>
          <a:p>
            <a:pPr>
              <a:defRPr/>
            </a:pPr>
            <a:r>
              <a:rPr lang="en-US"/>
              <a:t>Page </a:t>
            </a:r>
            <a:fld id="{6ACC4199-F8B7-463F-8679-1D7C78B959A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382000" y="6553200"/>
            <a:ext cx="762000" cy="304800"/>
          </a:xfrm>
          <a:prstGeom prst="rect">
            <a:avLst/>
          </a:prstGeom>
        </p:spPr>
        <p:txBody>
          <a:bodyPr/>
          <a:lstStyle>
            <a:lvl1pPr>
              <a:defRPr sz="1000" i="0">
                <a:latin typeface="+mj-lt"/>
              </a:defRPr>
            </a:lvl1pPr>
          </a:lstStyle>
          <a:p>
            <a:pPr>
              <a:defRPr/>
            </a:pPr>
            <a:r>
              <a:rPr lang="en-US"/>
              <a:t>Page </a:t>
            </a:r>
            <a:fld id="{1DB1A6F7-CEA9-4986-B891-18E40EE19BF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12E28FE-EC96-C045-A4E8-90CC961958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86800" y="6650182"/>
            <a:ext cx="457200" cy="207818"/>
          </a:xfrm>
          <a:prstGeom prst="rect">
            <a:avLst/>
          </a:prstGeom>
        </p:spPr>
        <p:txBody>
          <a:bodyPr lIns="0" tIns="0" rIns="0" bIns="0" anchor="ctr" anchorCtr="1"/>
          <a:lstStyle>
            <a:lvl1pPr algn="r">
              <a:defRPr sz="1600" b="1" i="0">
                <a:solidFill>
                  <a:srgbClr val="0136F8"/>
                </a:solidFill>
                <a:latin typeface="+mj-lt"/>
              </a:defRPr>
            </a:lvl1pPr>
          </a:lstStyle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A975660-5E11-0042-BF2D-A1BC723B95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86800" y="6650182"/>
            <a:ext cx="457200" cy="207818"/>
          </a:xfrm>
          <a:prstGeom prst="rect">
            <a:avLst/>
          </a:prstGeom>
        </p:spPr>
        <p:txBody>
          <a:bodyPr lIns="0" tIns="0" rIns="0" bIns="0" anchor="ctr" anchorCtr="1"/>
          <a:lstStyle>
            <a:lvl1pPr algn="r">
              <a:defRPr sz="1600" b="1" i="0">
                <a:solidFill>
                  <a:srgbClr val="0136F8"/>
                </a:solidFill>
                <a:latin typeface="+mj-lt"/>
              </a:defRPr>
            </a:lvl1pPr>
          </a:lstStyle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82000" y="6553200"/>
            <a:ext cx="762000" cy="304800"/>
          </a:xfrm>
          <a:prstGeom prst="rect">
            <a:avLst/>
          </a:prstGeom>
        </p:spPr>
        <p:txBody>
          <a:bodyPr/>
          <a:lstStyle>
            <a:lvl1pPr>
              <a:defRPr sz="1000" i="0">
                <a:latin typeface="+mj-lt"/>
              </a:defRPr>
            </a:lvl1pPr>
          </a:lstStyle>
          <a:p>
            <a:pPr>
              <a:defRPr/>
            </a:pPr>
            <a:r>
              <a:rPr lang="en-US"/>
              <a:t>Page </a:t>
            </a:r>
            <a:fld id="{B522F413-B3BA-48F0-9340-60CB0513859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382000" y="6553200"/>
            <a:ext cx="762000" cy="304800"/>
          </a:xfrm>
          <a:prstGeom prst="rect">
            <a:avLst/>
          </a:prstGeom>
        </p:spPr>
        <p:txBody>
          <a:bodyPr/>
          <a:lstStyle>
            <a:lvl1pPr>
              <a:defRPr sz="1000" i="0">
                <a:latin typeface="+mj-lt"/>
              </a:defRPr>
            </a:lvl1pPr>
          </a:lstStyle>
          <a:p>
            <a:pPr>
              <a:defRPr/>
            </a:pPr>
            <a:r>
              <a:rPr lang="en-US"/>
              <a:t>Page </a:t>
            </a:r>
            <a:fld id="{AE6E24A7-D274-4928-9E5E-89698AA27FF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150725" y="134900"/>
            <a:ext cx="8852598" cy="890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602" tIns="46301" rIns="92602" bIns="4630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Slide Title</a:t>
            </a:r>
          </a:p>
        </p:txBody>
      </p:sp>
      <p:sp>
        <p:nvSpPr>
          <p:cNvPr id="1029" name="Rectangle 1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0725" y="1155559"/>
            <a:ext cx="8852597" cy="5606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058" tIns="44758" rIns="91058" bIns="4475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0"/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/>
          <a:lstStyle>
            <a:lvl1pPr>
              <a:defRPr sz="1000" i="0">
                <a:latin typeface="+mj-lt"/>
              </a:defRPr>
            </a:lvl1pPr>
          </a:lstStyle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8" r:id="rId15"/>
    <p:sldLayoutId id="2147483709" r:id="rId16"/>
    <p:sldLayoutId id="2147483711" r:id="rId17"/>
  </p:sldLayoutIdLst>
  <p:transition/>
  <p:hf hdr="0" ftr="0" dt="0"/>
  <p:txStyles>
    <p:titleStyle>
      <a:lvl1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600" b="1" i="0">
          <a:solidFill>
            <a:srgbClr val="0951FF"/>
          </a:solidFill>
          <a:latin typeface="Calibri" charset="0"/>
          <a:ea typeface="Calibri" charset="0"/>
          <a:cs typeface="Calibri" charset="0"/>
        </a:defRPr>
      </a:lvl1pPr>
      <a:lvl2pPr algn="ctr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100" b="1">
          <a:solidFill>
            <a:srgbClr val="114FFB"/>
          </a:solidFill>
          <a:latin typeface="Neo Sans Intel" pitchFamily="34" charset="0"/>
          <a:cs typeface="Arial" charset="0"/>
        </a:defRPr>
      </a:lvl2pPr>
      <a:lvl3pPr algn="ctr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100" b="1">
          <a:solidFill>
            <a:srgbClr val="114FFB"/>
          </a:solidFill>
          <a:latin typeface="Neo Sans Intel" pitchFamily="34" charset="0"/>
          <a:cs typeface="Arial" charset="0"/>
        </a:defRPr>
      </a:lvl3pPr>
      <a:lvl4pPr algn="ctr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100" b="1">
          <a:solidFill>
            <a:srgbClr val="114FFB"/>
          </a:solidFill>
          <a:latin typeface="Neo Sans Intel" pitchFamily="34" charset="0"/>
          <a:cs typeface="Arial" charset="0"/>
        </a:defRPr>
      </a:lvl4pPr>
      <a:lvl5pPr algn="ctr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100" b="1">
          <a:solidFill>
            <a:srgbClr val="114FFB"/>
          </a:solidFill>
          <a:latin typeface="Neo Sans Intel" pitchFamily="34" charset="0"/>
          <a:cs typeface="Arial" charset="0"/>
        </a:defRPr>
      </a:lvl5pPr>
      <a:lvl6pPr marL="457200" algn="ctr" rtl="0" fontAlgn="base">
        <a:lnSpc>
          <a:spcPct val="87000"/>
        </a:lnSpc>
        <a:spcBef>
          <a:spcPct val="0"/>
        </a:spcBef>
        <a:spcAft>
          <a:spcPct val="0"/>
        </a:spcAft>
        <a:defRPr sz="3100" b="1">
          <a:solidFill>
            <a:srgbClr val="114FFB"/>
          </a:solidFill>
          <a:latin typeface="Neo Sans Intel" pitchFamily="34" charset="0"/>
          <a:cs typeface="Arial" charset="0"/>
        </a:defRPr>
      </a:lvl6pPr>
      <a:lvl7pPr marL="914400" algn="ctr" rtl="0" fontAlgn="base">
        <a:lnSpc>
          <a:spcPct val="87000"/>
        </a:lnSpc>
        <a:spcBef>
          <a:spcPct val="0"/>
        </a:spcBef>
        <a:spcAft>
          <a:spcPct val="0"/>
        </a:spcAft>
        <a:defRPr sz="3100" b="1">
          <a:solidFill>
            <a:srgbClr val="114FFB"/>
          </a:solidFill>
          <a:latin typeface="Neo Sans Intel" pitchFamily="34" charset="0"/>
          <a:cs typeface="Arial" charset="0"/>
        </a:defRPr>
      </a:lvl7pPr>
      <a:lvl8pPr marL="1371600" algn="ctr" rtl="0" fontAlgn="base">
        <a:lnSpc>
          <a:spcPct val="87000"/>
        </a:lnSpc>
        <a:spcBef>
          <a:spcPct val="0"/>
        </a:spcBef>
        <a:spcAft>
          <a:spcPct val="0"/>
        </a:spcAft>
        <a:defRPr sz="3100" b="1">
          <a:solidFill>
            <a:srgbClr val="114FFB"/>
          </a:solidFill>
          <a:latin typeface="Neo Sans Intel" pitchFamily="34" charset="0"/>
          <a:cs typeface="Arial" charset="0"/>
        </a:defRPr>
      </a:lvl8pPr>
      <a:lvl9pPr marL="1828800" algn="ctr" rtl="0" fontAlgn="base">
        <a:lnSpc>
          <a:spcPct val="87000"/>
        </a:lnSpc>
        <a:spcBef>
          <a:spcPct val="0"/>
        </a:spcBef>
        <a:spcAft>
          <a:spcPct val="0"/>
        </a:spcAft>
        <a:defRPr sz="3100" b="1">
          <a:solidFill>
            <a:srgbClr val="114FFB"/>
          </a:solidFill>
          <a:latin typeface="Neo Sans Intel" pitchFamily="34" charset="0"/>
          <a:cs typeface="Arial" charset="0"/>
        </a:defRPr>
      </a:lvl9pPr>
    </p:titleStyle>
    <p:bodyStyle>
      <a:lvl1pPr marL="342900" indent="-342900" algn="l" defTabSz="889000" rtl="0" eaLnBrk="0" fontAlgn="base" hangingPunct="0">
        <a:lnSpc>
          <a:spcPct val="93000"/>
        </a:lnSpc>
        <a:spcBef>
          <a:spcPct val="50000"/>
        </a:spcBef>
        <a:spcAft>
          <a:spcPct val="0"/>
        </a:spcAft>
        <a:buClr>
          <a:schemeClr val="tx1"/>
        </a:buClr>
        <a:buSzPct val="75000"/>
        <a:buFont typeface="Courier New" charset="0"/>
        <a:buChar char="o"/>
        <a:defRPr sz="320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marL="742950" indent="-285750" algn="l" defTabSz="8890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chemeClr val="tx1"/>
        </a:buClr>
        <a:buSzPct val="75000"/>
        <a:buFont typeface=".AppleSystemUIFont" charset="-120"/>
        <a:buChar char="→"/>
        <a:defRPr sz="280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1143000" indent="-285750" algn="l" defTabSz="8890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chemeClr val="bg2"/>
        </a:buClr>
        <a:buSzPct val="75000"/>
        <a:buFont typeface="ZapfDingbatsITC" charset="0"/>
        <a:buChar char="➤"/>
        <a:defRPr sz="240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marL="1485900" indent="-228600" algn="l" defTabSz="889000" rtl="0" eaLnBrk="0" fontAlgn="base" hangingPunct="0">
        <a:lnSpc>
          <a:spcPct val="93000"/>
        </a:lnSpc>
        <a:spcBef>
          <a:spcPct val="0"/>
        </a:spcBef>
        <a:spcAft>
          <a:spcPct val="0"/>
        </a:spcAft>
        <a:defRPr sz="1400" b="1">
          <a:solidFill>
            <a:schemeClr val="tx1"/>
          </a:solidFill>
          <a:latin typeface="Helvetica" pitchFamily="34" charset="0"/>
          <a:cs typeface="+mn-cs"/>
        </a:defRPr>
      </a:lvl4pPr>
      <a:lvl5pPr marL="1828800" indent="-228600" algn="l" defTabSz="889000" rtl="0" eaLnBrk="0" fontAlgn="base" hangingPunct="0">
        <a:lnSpc>
          <a:spcPct val="93000"/>
        </a:lnSpc>
        <a:spcBef>
          <a:spcPct val="0"/>
        </a:spcBef>
        <a:spcAft>
          <a:spcPct val="0"/>
        </a:spcAft>
        <a:defRPr sz="1200" b="1">
          <a:solidFill>
            <a:schemeClr val="tx1"/>
          </a:solidFill>
          <a:latin typeface="Helvetica" pitchFamily="34" charset="0"/>
          <a:cs typeface="+mn-cs"/>
        </a:defRPr>
      </a:lvl5pPr>
      <a:lvl6pPr marL="2286000" indent="-228600" algn="l" defTabSz="889000" rtl="0" fontAlgn="base">
        <a:lnSpc>
          <a:spcPct val="93000"/>
        </a:lnSpc>
        <a:spcBef>
          <a:spcPct val="0"/>
        </a:spcBef>
        <a:spcAft>
          <a:spcPct val="0"/>
        </a:spcAft>
        <a:defRPr sz="1200" b="1">
          <a:solidFill>
            <a:schemeClr val="tx1"/>
          </a:solidFill>
          <a:latin typeface="Helvetica" pitchFamily="34" charset="0"/>
          <a:cs typeface="+mn-cs"/>
        </a:defRPr>
      </a:lvl6pPr>
      <a:lvl7pPr marL="2743200" indent="-228600" algn="l" defTabSz="889000" rtl="0" fontAlgn="base">
        <a:lnSpc>
          <a:spcPct val="93000"/>
        </a:lnSpc>
        <a:spcBef>
          <a:spcPct val="0"/>
        </a:spcBef>
        <a:spcAft>
          <a:spcPct val="0"/>
        </a:spcAft>
        <a:defRPr sz="1200" b="1">
          <a:solidFill>
            <a:schemeClr val="tx1"/>
          </a:solidFill>
          <a:latin typeface="Helvetica" pitchFamily="34" charset="0"/>
          <a:cs typeface="+mn-cs"/>
        </a:defRPr>
      </a:lvl7pPr>
      <a:lvl8pPr marL="3200400" indent="-228600" algn="l" defTabSz="889000" rtl="0" fontAlgn="base">
        <a:lnSpc>
          <a:spcPct val="93000"/>
        </a:lnSpc>
        <a:spcBef>
          <a:spcPct val="0"/>
        </a:spcBef>
        <a:spcAft>
          <a:spcPct val="0"/>
        </a:spcAft>
        <a:defRPr sz="1200" b="1">
          <a:solidFill>
            <a:schemeClr val="tx1"/>
          </a:solidFill>
          <a:latin typeface="Helvetica" pitchFamily="34" charset="0"/>
          <a:cs typeface="+mn-cs"/>
        </a:defRPr>
      </a:lvl8pPr>
      <a:lvl9pPr marL="3657600" indent="-228600" algn="l" defTabSz="889000" rtl="0" fontAlgn="base">
        <a:lnSpc>
          <a:spcPct val="93000"/>
        </a:lnSpc>
        <a:spcBef>
          <a:spcPct val="0"/>
        </a:spcBef>
        <a:spcAft>
          <a:spcPct val="0"/>
        </a:spcAft>
        <a:defRPr sz="1200" b="1">
          <a:solidFill>
            <a:schemeClr val="tx1"/>
          </a:solidFill>
          <a:latin typeface="Helvetica" pitchFamily="34" charset="0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content.riscv.org/wp-content/uploads/2017/05/riscv-spec-v2.2.pdf" TargetMode="Externa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83600" y="2729899"/>
            <a:ext cx="8776800" cy="1098000"/>
          </a:xfrm>
          <a:prstGeom prst="roundRect">
            <a:avLst>
              <a:gd name="adj" fmla="val 14385"/>
            </a:avLst>
          </a:prstGeom>
          <a:solidFill>
            <a:srgbClr val="FFF0D5"/>
          </a:solidFill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1"/>
          <a:lstStyle/>
          <a:p>
            <a:r>
              <a:rPr lang="en-US" sz="4000" dirty="0">
                <a:solidFill>
                  <a:srgbClr val="0136F8"/>
                </a:solidFill>
                <a:latin typeface="Daytona" panose="020B0604030500040204" pitchFamily="34" charset="0"/>
                <a:cs typeface="Calibri" panose="020F0502020204030204" pitchFamily="34" charset="0"/>
              </a:rPr>
              <a:t>Instruction Set Principles</a:t>
            </a:r>
          </a:p>
        </p:txBody>
      </p:sp>
    </p:spTree>
    <p:extLst>
      <p:ext uri="{BB962C8B-B14F-4D97-AF65-F5344CB8AC3E}">
        <p14:creationId xmlns:p14="http://schemas.microsoft.com/office/powerpoint/2010/main" val="1494887172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Illustrating Architecture Types</a:t>
            </a:r>
          </a:p>
        </p:txBody>
      </p:sp>
      <p:pic>
        <p:nvPicPr>
          <p:cNvPr id="460803" name="Picture 3" descr="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6" b="13123"/>
          <a:stretch>
            <a:fillRect/>
          </a:stretch>
        </p:blipFill>
        <p:spPr bwMode="auto">
          <a:xfrm>
            <a:off x="762000" y="1185446"/>
            <a:ext cx="79248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04" name="Picture 4" descr="Ch2-fig01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3"/>
          <a:stretch>
            <a:fillRect/>
          </a:stretch>
        </p:blipFill>
        <p:spPr>
          <a:xfrm>
            <a:off x="620315" y="3348473"/>
            <a:ext cx="7924800" cy="32004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60806" name="Text Box 6"/>
          <p:cNvSpPr txBox="1">
            <a:spLocks noChangeArrowheads="1"/>
          </p:cNvSpPr>
          <p:nvPr/>
        </p:nvSpPr>
        <p:spPr bwMode="auto">
          <a:xfrm>
            <a:off x="185737" y="1028690"/>
            <a:ext cx="3239990" cy="461665"/>
          </a:xfrm>
          <a:prstGeom prst="rect">
            <a:avLst/>
          </a:prstGeom>
          <a:solidFill>
            <a:schemeClr val="bg1"/>
          </a:solidFill>
          <a:ln w="2857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2400" i="0"/>
              <a:t>Assembly for </a:t>
            </a:r>
            <a:r>
              <a:rPr lang="en-US" altLang="en-US" sz="2400" b="1" i="0">
                <a:latin typeface="Courier New" panose="02070309020205020404" pitchFamily="49" charset="0"/>
              </a:rPr>
              <a:t>C:=A+B</a:t>
            </a:r>
            <a:r>
              <a:rPr lang="en-US" altLang="en-US" sz="2400" i="0"/>
              <a:t>: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-1" y="6616550"/>
            <a:ext cx="2045047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A.2   </a:t>
            </a:r>
            <a:r>
              <a:rPr lang="en-US" sz="1600" b="1" i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ISA Classification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212626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Number of Registers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2881" y="1182157"/>
            <a:ext cx="8793957" cy="5476352"/>
          </a:xfrm>
        </p:spPr>
        <p:txBody>
          <a:bodyPr/>
          <a:lstStyle/>
          <a:p>
            <a:r>
              <a:rPr lang="en-US" sz="2800" dirty="0"/>
              <a:t>Registers have advantages</a:t>
            </a:r>
          </a:p>
          <a:p>
            <a:pPr lvl="1"/>
            <a:r>
              <a:rPr lang="en-US" sz="2200" dirty="0"/>
              <a:t>faster than memory, good for compiler optimization, hold variables</a:t>
            </a:r>
          </a:p>
          <a:p>
            <a:r>
              <a:rPr lang="en-US" sz="2800" dirty="0"/>
              <a:t>So have as many registers as possible?</a:t>
            </a:r>
          </a:p>
          <a:p>
            <a:pPr lvl="1"/>
            <a:r>
              <a:rPr lang="en-US" sz="2400" b="1" dirty="0"/>
              <a:t>No </a:t>
            </a:r>
            <a:r>
              <a:rPr lang="en-US" sz="2400" dirty="0"/>
              <a:t>– why?</a:t>
            </a:r>
          </a:p>
          <a:p>
            <a:r>
              <a:rPr lang="en-US" sz="2800" dirty="0"/>
              <a:t>One reason that registers are faster:</a:t>
            </a:r>
          </a:p>
          <a:p>
            <a:pPr lvl="1"/>
            <a:r>
              <a:rPr lang="en-US" sz="2400" dirty="0"/>
              <a:t>There are </a:t>
            </a:r>
            <a:r>
              <a:rPr lang="en-US" sz="2400" b="1" dirty="0"/>
              <a:t>fewer of them </a:t>
            </a:r>
            <a:r>
              <a:rPr lang="mr-IN" sz="2400" dirty="0"/>
              <a:t>–</a:t>
            </a:r>
            <a:r>
              <a:rPr lang="en-US" sz="2400" dirty="0"/>
              <a:t> small is fast (hardware truism) </a:t>
            </a:r>
          </a:p>
          <a:p>
            <a:r>
              <a:rPr lang="en-US" sz="2800" dirty="0"/>
              <a:t>Another reason: they are </a:t>
            </a:r>
            <a:r>
              <a:rPr lang="en-US" sz="2800" b="1" dirty="0"/>
              <a:t>directly addressed</a:t>
            </a:r>
          </a:p>
          <a:p>
            <a:pPr lvl="1"/>
            <a:r>
              <a:rPr lang="en-US" sz="2400" dirty="0"/>
              <a:t>More registers, means more bits per register in instruction</a:t>
            </a:r>
          </a:p>
          <a:p>
            <a:pPr lvl="1"/>
            <a:r>
              <a:rPr lang="en-US" sz="2400" dirty="0"/>
              <a:t>Thus, fewer registers per instruction or larger instructions </a:t>
            </a:r>
          </a:p>
          <a:p>
            <a:r>
              <a:rPr lang="en-US" sz="2800" dirty="0"/>
              <a:t>More registers means </a:t>
            </a:r>
            <a:r>
              <a:rPr lang="en-US" sz="2800" b="1" dirty="0"/>
              <a:t>more saving/restoring </a:t>
            </a:r>
            <a:endParaRPr lang="en-US" sz="2800" dirty="0"/>
          </a:p>
          <a:p>
            <a:pPr lvl="1"/>
            <a:r>
              <a:rPr lang="en-US" sz="2400" dirty="0"/>
              <a:t>Across function calls, traps, and context switches </a:t>
            </a:r>
          </a:p>
          <a:p>
            <a:r>
              <a:rPr lang="en-US" sz="2800" dirty="0"/>
              <a:t>Trend toward more registers:</a:t>
            </a:r>
          </a:p>
          <a:p>
            <a:pPr lvl="1"/>
            <a:r>
              <a:rPr lang="en-US" sz="2400" dirty="0"/>
              <a:t>8 (x86) → 16 (x86-64), 16 (ARM v7) → 32 (ARM v8) </a:t>
            </a:r>
          </a:p>
          <a:p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1" y="6616550"/>
            <a:ext cx="2045047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A.2   </a:t>
            </a:r>
            <a:r>
              <a:rPr lang="en-US" sz="1600" b="1" i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ISA Classification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95904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Number of Operands</a:t>
            </a:r>
          </a:p>
        </p:txBody>
      </p:sp>
      <p:sp>
        <p:nvSpPr>
          <p:cNvPr id="461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2800" dirty="0"/>
              <a:t>A further classification is by the </a:t>
            </a:r>
            <a:r>
              <a:rPr lang="en-US" altLang="en-US" sz="2800" dirty="0">
                <a:solidFill>
                  <a:schemeClr val="accent5">
                    <a:lumMod val="50000"/>
                  </a:schemeClr>
                </a:solidFill>
              </a:rPr>
              <a:t>max. number of operands</a:t>
            </a:r>
            <a:r>
              <a:rPr lang="en-US" altLang="en-US" sz="2800" dirty="0"/>
              <a:t>, and </a:t>
            </a:r>
            <a:r>
              <a:rPr lang="en-US" altLang="en-US" sz="2800" dirty="0">
                <a:solidFill>
                  <a:srgbClr val="0136F8"/>
                </a:solidFill>
              </a:rPr>
              <a:t># of operands that can be memory</a:t>
            </a:r>
            <a:r>
              <a:rPr lang="en-US" altLang="en-US" sz="2800" dirty="0"/>
              <a:t>:  e.g.,</a:t>
            </a:r>
          </a:p>
          <a:p>
            <a:pPr lvl="1"/>
            <a:r>
              <a:rPr lang="en-US" altLang="en-US" sz="2400" dirty="0"/>
              <a:t>2-operand (e.g. a += b)</a:t>
            </a:r>
          </a:p>
          <a:p>
            <a:pPr lvl="2"/>
            <a:r>
              <a:rPr lang="en-US" altLang="en-US" sz="2000" dirty="0" err="1"/>
              <a:t>src</a:t>
            </a:r>
            <a:r>
              <a:rPr lang="en-US" altLang="en-US" sz="2000" dirty="0"/>
              <a:t>/</a:t>
            </a:r>
            <a:r>
              <a:rPr lang="en-US" altLang="en-US" sz="2000" dirty="0" err="1"/>
              <a:t>dest</a:t>
            </a:r>
            <a:r>
              <a:rPr lang="en-US" altLang="en-US" sz="2000" dirty="0"/>
              <a:t>(</a:t>
            </a:r>
            <a:r>
              <a:rPr lang="en-US" altLang="en-US" sz="2000" dirty="0" err="1"/>
              <a:t>reg</a:t>
            </a:r>
            <a:r>
              <a:rPr lang="en-US" altLang="en-US" sz="2000" dirty="0"/>
              <a:t>), </a:t>
            </a:r>
            <a:r>
              <a:rPr lang="en-US" altLang="en-US" sz="2000" dirty="0" err="1"/>
              <a:t>src</a:t>
            </a:r>
            <a:r>
              <a:rPr lang="en-US" altLang="en-US" sz="2000" dirty="0"/>
              <a:t>(</a:t>
            </a:r>
            <a:r>
              <a:rPr lang="en-US" altLang="en-US" sz="2000" dirty="0" err="1"/>
              <a:t>reg</a:t>
            </a:r>
            <a:r>
              <a:rPr lang="en-US" altLang="en-US" sz="2000" dirty="0"/>
              <a:t>)</a:t>
            </a:r>
          </a:p>
          <a:p>
            <a:pPr lvl="2"/>
            <a:r>
              <a:rPr lang="en-US" altLang="en-US" sz="2000" dirty="0" err="1"/>
              <a:t>src</a:t>
            </a:r>
            <a:r>
              <a:rPr lang="en-US" altLang="en-US" sz="2000" dirty="0"/>
              <a:t>/</a:t>
            </a:r>
            <a:r>
              <a:rPr lang="en-US" altLang="en-US" sz="2000" dirty="0" err="1"/>
              <a:t>dest</a:t>
            </a:r>
            <a:r>
              <a:rPr lang="en-US" altLang="en-US" sz="2000" dirty="0"/>
              <a:t>(</a:t>
            </a:r>
            <a:r>
              <a:rPr lang="en-US" altLang="en-US" sz="2000" dirty="0" err="1"/>
              <a:t>reg</a:t>
            </a:r>
            <a:r>
              <a:rPr lang="en-US" altLang="en-US" sz="2000" dirty="0"/>
              <a:t>), </a:t>
            </a:r>
            <a:r>
              <a:rPr lang="en-US" altLang="en-US" sz="2000" dirty="0" err="1"/>
              <a:t>src</a:t>
            </a:r>
            <a:r>
              <a:rPr lang="en-US" altLang="en-US" sz="2000" dirty="0"/>
              <a:t>(mem)		IBM 360, x86, 68k</a:t>
            </a:r>
          </a:p>
          <a:p>
            <a:pPr lvl="2"/>
            <a:r>
              <a:rPr lang="en-US" altLang="en-US" sz="2000" dirty="0" err="1"/>
              <a:t>src</a:t>
            </a:r>
            <a:r>
              <a:rPr lang="en-US" altLang="en-US" sz="2000" dirty="0"/>
              <a:t>/</a:t>
            </a:r>
            <a:r>
              <a:rPr lang="en-US" altLang="en-US" sz="2000" dirty="0" err="1"/>
              <a:t>dest</a:t>
            </a:r>
            <a:r>
              <a:rPr lang="en-US" altLang="en-US" sz="2000" dirty="0"/>
              <a:t>(mem), </a:t>
            </a:r>
            <a:r>
              <a:rPr lang="en-US" altLang="en-US" sz="2000" dirty="0" err="1"/>
              <a:t>src</a:t>
            </a:r>
            <a:r>
              <a:rPr lang="en-US" altLang="en-US" sz="2000" dirty="0"/>
              <a:t>(mem) 		VAX</a:t>
            </a:r>
          </a:p>
          <a:p>
            <a:pPr lvl="1">
              <a:spcBef>
                <a:spcPts val="1200"/>
              </a:spcBef>
            </a:pPr>
            <a:r>
              <a:rPr lang="en-US" altLang="en-US" sz="2400" dirty="0"/>
              <a:t>3-operand (e.g. a = </a:t>
            </a:r>
            <a:r>
              <a:rPr lang="en-US" altLang="en-US" sz="2400" dirty="0" err="1"/>
              <a:t>b+c</a:t>
            </a:r>
            <a:r>
              <a:rPr lang="en-US" altLang="en-US" sz="2400" dirty="0"/>
              <a:t>)</a:t>
            </a:r>
          </a:p>
          <a:p>
            <a:pPr lvl="2"/>
            <a:r>
              <a:rPr lang="en-US" altLang="en-US" sz="2000" dirty="0" err="1"/>
              <a:t>dest</a:t>
            </a:r>
            <a:r>
              <a:rPr lang="en-US" altLang="en-US" sz="2000" dirty="0"/>
              <a:t>(</a:t>
            </a:r>
            <a:r>
              <a:rPr lang="en-US" altLang="en-US" sz="2000" dirty="0" err="1"/>
              <a:t>reg</a:t>
            </a:r>
            <a:r>
              <a:rPr lang="en-US" altLang="en-US" sz="2000" dirty="0"/>
              <a:t>), src1(</a:t>
            </a:r>
            <a:r>
              <a:rPr lang="en-US" altLang="en-US" sz="2000" dirty="0" err="1"/>
              <a:t>reg</a:t>
            </a:r>
            <a:r>
              <a:rPr lang="en-US" altLang="en-US" sz="2000" dirty="0"/>
              <a:t>), src2(</a:t>
            </a:r>
            <a:r>
              <a:rPr lang="en-US" altLang="en-US" sz="2000" dirty="0" err="1"/>
              <a:t>reg</a:t>
            </a:r>
            <a:r>
              <a:rPr lang="en-US" altLang="en-US" sz="2000" dirty="0"/>
              <a:t>)   		MIPS, PPC, SPARC, RSIC-V.</a:t>
            </a:r>
          </a:p>
          <a:p>
            <a:pPr lvl="2"/>
            <a:r>
              <a:rPr lang="en-US" altLang="en-US" sz="2000" dirty="0" err="1"/>
              <a:t>dest</a:t>
            </a:r>
            <a:r>
              <a:rPr lang="en-US" altLang="en-US" sz="2000" dirty="0"/>
              <a:t>(</a:t>
            </a:r>
            <a:r>
              <a:rPr lang="en-US" altLang="en-US" sz="2000" dirty="0" err="1"/>
              <a:t>reg</a:t>
            </a:r>
            <a:r>
              <a:rPr lang="en-US" altLang="en-US" sz="2000" dirty="0"/>
              <a:t>), src1(</a:t>
            </a:r>
            <a:r>
              <a:rPr lang="en-US" altLang="en-US" sz="2000" dirty="0" err="1"/>
              <a:t>reg</a:t>
            </a:r>
            <a:r>
              <a:rPr lang="en-US" altLang="en-US" sz="2000" dirty="0"/>
              <a:t>), src2(mem)</a:t>
            </a:r>
          </a:p>
          <a:p>
            <a:pPr lvl="2"/>
            <a:r>
              <a:rPr lang="en-US" altLang="en-US" sz="2000" dirty="0" err="1"/>
              <a:t>dest</a:t>
            </a:r>
            <a:r>
              <a:rPr lang="en-US" altLang="en-US" sz="2000" dirty="0"/>
              <a:t>(mem), src1(mem), src2(mem)	VAX</a:t>
            </a:r>
            <a:endParaRPr lang="en-US" altLang="en-US" sz="2800" dirty="0"/>
          </a:p>
          <a:p>
            <a:pPr>
              <a:spcBef>
                <a:spcPts val="1200"/>
              </a:spcBef>
            </a:pPr>
            <a:r>
              <a:rPr lang="en-US" altLang="en-US" sz="2800" dirty="0"/>
              <a:t>Types of General Purpose Register Computers</a:t>
            </a:r>
          </a:p>
          <a:p>
            <a:pPr lvl="1"/>
            <a:r>
              <a:rPr lang="en-US" altLang="en-US" sz="2200" dirty="0"/>
              <a:t>register-register (load-store)</a:t>
            </a:r>
          </a:p>
          <a:p>
            <a:pPr lvl="1"/>
            <a:r>
              <a:rPr lang="en-US" altLang="en-US" sz="2200" dirty="0"/>
              <a:t>register-memory</a:t>
            </a:r>
          </a:p>
          <a:p>
            <a:pPr lvl="1"/>
            <a:r>
              <a:rPr lang="en-US" altLang="en-US" sz="2200" dirty="0"/>
              <a:t>memory-memory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1" y="6616550"/>
            <a:ext cx="2045047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A.2   </a:t>
            </a:r>
            <a:r>
              <a:rPr lang="en-US" sz="1600" b="1" i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ISA Classification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61188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Memory Addressing</a:t>
            </a:r>
          </a:p>
        </p:txBody>
      </p:sp>
      <p:sp>
        <p:nvSpPr>
          <p:cNvPr id="462851" name="Rectangle 3"/>
          <p:cNvSpPr>
            <a:spLocks noGrp="1" noChangeArrowheads="1"/>
          </p:cNvSpPr>
          <p:nvPr>
            <p:ph idx="1"/>
          </p:nvPr>
        </p:nvSpPr>
        <p:spPr>
          <a:xfrm>
            <a:off x="185736" y="1108375"/>
            <a:ext cx="8793957" cy="5476352"/>
          </a:xfrm>
        </p:spPr>
        <p:txBody>
          <a:bodyPr/>
          <a:lstStyle/>
          <a:p>
            <a:r>
              <a:rPr lang="en-US" sz="2800" dirty="0"/>
              <a:t>Byte Addressing </a:t>
            </a:r>
          </a:p>
          <a:p>
            <a:pPr lvl="1"/>
            <a:r>
              <a:rPr lang="en-US" dirty="0"/>
              <a:t>Each byte has a unique address </a:t>
            </a:r>
          </a:p>
          <a:p>
            <a:r>
              <a:rPr lang="en-US" sz="2800" dirty="0"/>
              <a:t>Other addressing units</a:t>
            </a:r>
          </a:p>
          <a:p>
            <a:pPr lvl="1"/>
            <a:r>
              <a:rPr lang="en-US" dirty="0"/>
              <a:t>Half-word: 16-bit (or 2 bytes) </a:t>
            </a:r>
          </a:p>
          <a:p>
            <a:pPr lvl="1"/>
            <a:r>
              <a:rPr lang="en-US" dirty="0"/>
              <a:t>Word: 32-bit (or 4 bytes) </a:t>
            </a:r>
          </a:p>
          <a:p>
            <a:pPr lvl="1"/>
            <a:r>
              <a:rPr lang="en-US" dirty="0"/>
              <a:t>Double word : 64-bit (or 8 bytes) </a:t>
            </a:r>
          </a:p>
          <a:p>
            <a:pPr lvl="1"/>
            <a:r>
              <a:rPr lang="en-US" dirty="0"/>
              <a:t>Quad word: 128-bit (or 16 bytes)</a:t>
            </a:r>
          </a:p>
          <a:p>
            <a:r>
              <a:rPr lang="en-US" sz="2800" dirty="0"/>
              <a:t>Two issues </a:t>
            </a:r>
          </a:p>
          <a:p>
            <a:pPr lvl="1"/>
            <a:r>
              <a:rPr lang="en-US" b="1" dirty="0">
                <a:solidFill>
                  <a:srgbClr val="074FF8"/>
                </a:solidFill>
              </a:rPr>
              <a:t>Alignment</a:t>
            </a:r>
            <a:r>
              <a:rPr lang="en-US" dirty="0">
                <a:solidFill>
                  <a:srgbClr val="074FF8"/>
                </a:solidFill>
              </a:rPr>
              <a:t> </a:t>
            </a:r>
            <a:r>
              <a:rPr lang="en-US" dirty="0"/>
              <a:t>specifies whether there are any boundaries for word addressing </a:t>
            </a:r>
          </a:p>
          <a:p>
            <a:pPr lvl="1"/>
            <a:r>
              <a:rPr lang="en-US" b="1" dirty="0">
                <a:solidFill>
                  <a:srgbClr val="074FF8"/>
                </a:solidFill>
              </a:rPr>
              <a:t>Byte order </a:t>
            </a:r>
            <a:r>
              <a:rPr lang="en-US" dirty="0"/>
              <a:t>(Big Endian vs. Little Endian) </a:t>
            </a:r>
          </a:p>
          <a:p>
            <a:pPr lvl="2"/>
            <a:r>
              <a:rPr lang="en-US" dirty="0"/>
              <a:t>specifies how multiple bytes within a word are mapped to memory addresses </a:t>
            </a:r>
          </a:p>
          <a:p>
            <a:pPr lvl="1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1" y="660949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51441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Memory Addressing</a:t>
            </a:r>
          </a:p>
        </p:txBody>
      </p:sp>
      <p:sp>
        <p:nvSpPr>
          <p:cNvPr id="462851" name="Rectangle 3"/>
          <p:cNvSpPr>
            <a:spLocks noGrp="1" noChangeArrowheads="1"/>
          </p:cNvSpPr>
          <p:nvPr>
            <p:ph idx="1"/>
          </p:nvPr>
        </p:nvSpPr>
        <p:spPr>
          <a:xfrm>
            <a:off x="192881" y="1154059"/>
            <a:ext cx="8793957" cy="5476352"/>
          </a:xfrm>
        </p:spPr>
        <p:txBody>
          <a:bodyPr/>
          <a:lstStyle/>
          <a:p>
            <a:r>
              <a:rPr lang="en-US" sz="2800" dirty="0"/>
              <a:t>Alignment </a:t>
            </a:r>
          </a:p>
          <a:p>
            <a:pPr lvl="1"/>
            <a:r>
              <a:rPr lang="en-US" sz="2400" dirty="0"/>
              <a:t>Half word, words, double words begin at mod 2, mod 4, mod 8 boundaries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829" r="4117" b="3086"/>
          <a:stretch/>
        </p:blipFill>
        <p:spPr>
          <a:xfrm>
            <a:off x="1819211" y="2520786"/>
            <a:ext cx="7278293" cy="36937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45716" y="2798219"/>
            <a:ext cx="159632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0" dirty="0"/>
              <a:t>half word</a:t>
            </a:r>
          </a:p>
          <a:p>
            <a:r>
              <a:rPr lang="en-US" i="0" dirty="0"/>
              <a:t>#mod 2</a:t>
            </a:r>
          </a:p>
          <a:p>
            <a:endParaRPr lang="en-US" i="0" dirty="0"/>
          </a:p>
          <a:p>
            <a:r>
              <a:rPr lang="en-US" i="0" dirty="0"/>
              <a:t>Word</a:t>
            </a:r>
          </a:p>
          <a:p>
            <a:r>
              <a:rPr lang="en-US" i="0" dirty="0"/>
              <a:t>#mod 4</a:t>
            </a:r>
          </a:p>
          <a:p>
            <a:endParaRPr lang="en-US" i="0" dirty="0"/>
          </a:p>
          <a:p>
            <a:r>
              <a:rPr lang="en-US" i="0" dirty="0"/>
              <a:t>Double word</a:t>
            </a:r>
          </a:p>
          <a:p>
            <a:r>
              <a:rPr lang="en-US" i="0" dirty="0"/>
              <a:t>#mod 8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27014" y="6219845"/>
            <a:ext cx="4206408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38100" h="38100"/>
          </a:sp3d>
        </p:spPr>
        <p:txBody>
          <a:bodyPr wrap="none" rtlCol="0">
            <a:spAutoFit/>
          </a:bodyPr>
          <a:lstStyle/>
          <a:p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Aligned if </a:t>
            </a:r>
            <a:r>
              <a:rPr lang="en-US" sz="2800" dirty="0" err="1">
                <a:latin typeface="Calibri" charset="0"/>
                <a:ea typeface="Calibri" charset="0"/>
                <a:cs typeface="Calibri" charset="0"/>
              </a:rPr>
              <a:t>Addr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800" b="1" dirty="0">
                <a:latin typeface="Calibri" charset="0"/>
                <a:ea typeface="Calibri" charset="0"/>
                <a:cs typeface="Calibri" charset="0"/>
              </a:rPr>
              <a:t>mod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size = 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-1" y="660949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58500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Memory Addressing</a:t>
            </a:r>
          </a:p>
        </p:txBody>
      </p:sp>
      <p:sp>
        <p:nvSpPr>
          <p:cNvPr id="4628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Alignment </a:t>
            </a:r>
          </a:p>
          <a:p>
            <a:pPr lvl="1"/>
            <a:r>
              <a:rPr lang="en-US" sz="2400" dirty="0"/>
              <a:t>Or there no alignment restrictions 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2864898"/>
            <a:ext cx="159632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0" dirty="0"/>
              <a:t>half word</a:t>
            </a:r>
          </a:p>
          <a:p>
            <a:endParaRPr lang="en-US" i="0" dirty="0"/>
          </a:p>
          <a:p>
            <a:endParaRPr lang="en-US" i="0" dirty="0"/>
          </a:p>
          <a:p>
            <a:r>
              <a:rPr lang="en-US" i="0" dirty="0"/>
              <a:t>Word</a:t>
            </a:r>
          </a:p>
          <a:p>
            <a:endParaRPr lang="en-US" i="0" dirty="0"/>
          </a:p>
          <a:p>
            <a:endParaRPr lang="en-US" i="0" dirty="0"/>
          </a:p>
          <a:p>
            <a:r>
              <a:rPr lang="en-US" i="0" dirty="0"/>
              <a:t>Double word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352" y="2143747"/>
            <a:ext cx="7817453" cy="417932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-1" y="660949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123444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Memory Addressing</a:t>
            </a:r>
          </a:p>
        </p:txBody>
      </p:sp>
      <p:sp>
        <p:nvSpPr>
          <p:cNvPr id="4628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sz="2800" dirty="0"/>
              <a:t>Non-aligned memory references may cause multiple memory accesses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pPr>
              <a:spcAft>
                <a:spcPts val="0"/>
              </a:spcAft>
            </a:pPr>
            <a:r>
              <a:rPr lang="en-US" sz="2800" dirty="0"/>
              <a:t>Consider a system in which memory reads return 4 bytes and a reference to a word spans a 4-byte boundary: two memory accesses are required </a:t>
            </a:r>
          </a:p>
          <a:p>
            <a:pPr>
              <a:spcAft>
                <a:spcPts val="0"/>
              </a:spcAft>
            </a:pPr>
            <a:r>
              <a:rPr lang="en-US" sz="2800" dirty="0"/>
              <a:t>Complicates memory and cache controller design </a:t>
            </a:r>
          </a:p>
          <a:p>
            <a:pPr>
              <a:spcAft>
                <a:spcPts val="0"/>
              </a:spcAft>
            </a:pPr>
            <a:r>
              <a:rPr lang="en-US" sz="2800" dirty="0"/>
              <a:t>Assemblers typically force alignment for efficiency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946" y="2171387"/>
            <a:ext cx="7689538" cy="210494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" y="660949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372963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Byte Ordering </a:t>
            </a:r>
            <a:r>
              <a:rPr lang="mr-IN" altLang="en-US" dirty="0"/>
              <a:t>–</a:t>
            </a:r>
            <a:r>
              <a:rPr lang="en-US" altLang="en-US" dirty="0"/>
              <a:t> Big Endian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most significant byte within a word (or half word or double word) is stored at the lowest address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69" y="2711809"/>
            <a:ext cx="8282215" cy="32011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" y="660949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198667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Byte Ordering </a:t>
            </a:r>
            <a:r>
              <a:rPr lang="mr-IN" altLang="en-US" dirty="0"/>
              <a:t>–</a:t>
            </a:r>
            <a:r>
              <a:rPr lang="en-US" altLang="en-US" dirty="0"/>
              <a:t> Little Endian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least significant byte within a word (or half word or double word) is stored in the smallest address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109" y="2676745"/>
            <a:ext cx="8129782" cy="3023344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" y="660949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730697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Byte Orders in Real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800" dirty="0"/>
              <a:t>Big Endian: Motorola 68000, Sun </a:t>
            </a:r>
            <a:r>
              <a:rPr lang="en-US" sz="2800" dirty="0" err="1"/>
              <a:t>Sparc</a:t>
            </a:r>
            <a:r>
              <a:rPr lang="en-US" sz="2800" dirty="0"/>
              <a:t>, PDP-11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Little Endian: VAX, Intel IA32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Configurable: MIPS, ARM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No difference within a single machine</a:t>
            </a:r>
            <a:endParaRPr 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1" y="660949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52606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Objective and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Objective</a:t>
            </a:r>
          </a:p>
          <a:p>
            <a:pPr lvl="1"/>
            <a:r>
              <a:rPr lang="en-US" dirty="0"/>
              <a:t>understand issues and tradeoffs in instruction set design</a:t>
            </a:r>
          </a:p>
          <a:p>
            <a:endParaRPr lang="en-US" dirty="0"/>
          </a:p>
          <a:p>
            <a:r>
              <a:rPr lang="en-US" b="1" dirty="0"/>
              <a:t>Reading</a:t>
            </a:r>
          </a:p>
          <a:p>
            <a:pPr lvl="1"/>
            <a:r>
              <a:rPr lang="en-US" dirty="0"/>
              <a:t>Computer Architecture: A Quantitative Approach</a:t>
            </a:r>
          </a:p>
          <a:p>
            <a:pPr lvl="2"/>
            <a:r>
              <a:rPr lang="en-US" dirty="0"/>
              <a:t>Appendix A</a:t>
            </a:r>
          </a:p>
          <a:p>
            <a:pPr lvl="1"/>
            <a:r>
              <a:rPr lang="en-US" i="1" dirty="0"/>
              <a:t>recommended: </a:t>
            </a:r>
            <a:r>
              <a:rPr lang="en-US" dirty="0"/>
              <a:t>Computer Organization and Design: The Hardware/Software Interface</a:t>
            </a:r>
          </a:p>
          <a:p>
            <a:pPr lvl="2"/>
            <a:r>
              <a:rPr lang="en-US" dirty="0"/>
              <a:t>Chapter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474487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9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Addressing Modes </a:t>
            </a:r>
            <a:r>
              <a:rPr lang="mr-IN" altLang="en-US" dirty="0"/>
              <a:t>–</a:t>
            </a:r>
            <a:r>
              <a:rPr lang="en-US" altLang="en-US" dirty="0"/>
              <a:t> How to Find Operands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160" y="991401"/>
            <a:ext cx="7565727" cy="57412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1" y="660949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125088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9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Addressing Modes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2881" y="1118548"/>
            <a:ext cx="8793957" cy="5476352"/>
          </a:xfrm>
        </p:spPr>
        <p:txBody>
          <a:bodyPr/>
          <a:lstStyle/>
          <a:p>
            <a:r>
              <a:rPr lang="en-US" sz="2800" dirty="0"/>
              <a:t>Addressing modes can reduce IC but </a:t>
            </a:r>
          </a:p>
          <a:p>
            <a:pPr lvl="1"/>
            <a:r>
              <a:rPr lang="en-US" sz="2800" dirty="0"/>
              <a:t>At a cost of added CPU design complexity and/or </a:t>
            </a:r>
          </a:p>
          <a:p>
            <a:pPr lvl="1"/>
            <a:r>
              <a:rPr lang="en-US" sz="2800" dirty="0"/>
              <a:t>Increase average CPI</a:t>
            </a:r>
          </a:p>
          <a:p>
            <a:endParaRPr lang="en-US" sz="2800" dirty="0"/>
          </a:p>
          <a:p>
            <a:r>
              <a:rPr lang="en-US" sz="2800" dirty="0"/>
              <a:t>Example – memory indirect</a:t>
            </a:r>
          </a:p>
          <a:p>
            <a:pPr marL="457200" lvl="1" indent="0">
              <a:buNone/>
            </a:pPr>
            <a:r>
              <a:rPr lang="en-US" sz="2000" dirty="0"/>
              <a:t>			</a:t>
            </a:r>
            <a:r>
              <a:rPr lang="en-US" sz="2400" b="1" dirty="0"/>
              <a:t>Add R1, @(R3)</a:t>
            </a:r>
          </a:p>
          <a:p>
            <a:pPr lvl="1"/>
            <a:r>
              <a:rPr lang="en-US" sz="2400" dirty="0"/>
              <a:t>equivalently, </a:t>
            </a:r>
          </a:p>
          <a:p>
            <a:pPr marL="457200" lvl="1" indent="0">
              <a:buNone/>
            </a:pPr>
            <a:r>
              <a:rPr lang="en-US" sz="2400" dirty="0"/>
              <a:t>			</a:t>
            </a:r>
            <a:r>
              <a:rPr lang="en-US" sz="2400" b="1" dirty="0"/>
              <a:t>load R2, Mem[R3]</a:t>
            </a:r>
          </a:p>
          <a:p>
            <a:pPr marL="457200" lvl="1" indent="0">
              <a:buNone/>
            </a:pPr>
            <a:r>
              <a:rPr lang="en-US" sz="2400" b="1" dirty="0"/>
              <a:t>			load R4, Mem[R2]</a:t>
            </a:r>
          </a:p>
          <a:p>
            <a:pPr marL="457200" lvl="1" indent="0">
              <a:buNone/>
            </a:pPr>
            <a:r>
              <a:rPr lang="en-US" sz="2400" b="1" dirty="0"/>
              <a:t>			Add R1, R1, R4</a:t>
            </a:r>
          </a:p>
          <a:p>
            <a:pPr marL="457200" lvl="1" indent="0">
              <a:buNone/>
            </a:pPr>
            <a:endParaRPr lang="en-US" sz="2000" b="1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" y="660949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253022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Addressing Modes to Support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881" y="1201111"/>
            <a:ext cx="8793957" cy="5476352"/>
          </a:xfrm>
        </p:spPr>
        <p:txBody>
          <a:bodyPr/>
          <a:lstStyle/>
          <a:p>
            <a:r>
              <a:rPr lang="en-US" dirty="0"/>
              <a:t>Support frequently used modes</a:t>
            </a:r>
          </a:p>
          <a:p>
            <a:pPr lvl="1"/>
            <a:r>
              <a:rPr lang="en-US" i="1" dirty="0"/>
              <a:t>Make common case fast!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99" y="2206990"/>
            <a:ext cx="7272261" cy="435056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" y="661647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623052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Displacement Value Distribution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12" y="1084991"/>
            <a:ext cx="7792872" cy="46622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13471" y="5766934"/>
            <a:ext cx="6006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add R4 </a:t>
            </a:r>
            <a:r>
              <a:rPr lang="en-US" sz="2800" b="1" i="0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100</a:t>
            </a: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(R1) </a:t>
            </a:r>
            <a:r>
              <a:rPr lang="mr-IN" sz="2800" i="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 16 bits to be sufficient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00284" y="6222539"/>
            <a:ext cx="2749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SPEC CPU2000 on Alpha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1" y="661647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040136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Popularity of Immediate Operands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35" y="1606465"/>
            <a:ext cx="8014822" cy="35592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61201" y="5420287"/>
            <a:ext cx="1638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add R4 </a:t>
            </a:r>
            <a:r>
              <a:rPr lang="en-US" sz="2800" b="1" i="0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#3</a:t>
            </a: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" y="661647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6B4462-1E8B-7A4B-9FA5-205521461C0D}"/>
              </a:ext>
            </a:extLst>
          </p:cNvPr>
          <p:cNvSpPr txBox="1"/>
          <p:nvPr/>
        </p:nvSpPr>
        <p:spPr>
          <a:xfrm>
            <a:off x="3166518" y="5998061"/>
            <a:ext cx="2749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SPEC CPU2000 on Alpha</a:t>
            </a:r>
          </a:p>
        </p:txBody>
      </p:sp>
    </p:spTree>
    <p:extLst>
      <p:ext uri="{BB962C8B-B14F-4D97-AF65-F5344CB8AC3E}">
        <p14:creationId xmlns:p14="http://schemas.microsoft.com/office/powerpoint/2010/main" val="1990680166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Immediate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70460" y="5893435"/>
            <a:ext cx="5224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add R4 </a:t>
            </a:r>
            <a:r>
              <a:rPr lang="en-US" sz="2800" b="1" i="0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#3 </a:t>
            </a:r>
            <a:r>
              <a:rPr lang="mr-IN" sz="2800" i="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 16 bits to be sufficient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091" y="1015184"/>
            <a:ext cx="7051247" cy="470083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07785" y="6366100"/>
            <a:ext cx="2749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SPEC CPU2000 on Alpha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1" y="6616477"/>
            <a:ext cx="2329484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91440" tIns="0" rIns="9144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A.3   Memory Addressing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349428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Issues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881" y="1235947"/>
            <a:ext cx="8860377" cy="5277742"/>
          </a:xfrm>
        </p:spPr>
        <p:txBody>
          <a:bodyPr/>
          <a:lstStyle/>
          <a:p>
            <a:r>
              <a:rPr lang="en-US" dirty="0"/>
              <a:t>How to specify type and size of operands (A.4)</a:t>
            </a:r>
          </a:p>
          <a:p>
            <a:pPr lvl="1"/>
            <a:r>
              <a:rPr lang="en-US" dirty="0"/>
              <a:t>Mainly specified in opcode </a:t>
            </a:r>
            <a:r>
              <a:rPr lang="mr-IN" dirty="0"/>
              <a:t>–</a:t>
            </a:r>
            <a:r>
              <a:rPr lang="en-US" dirty="0"/>
              <a:t> no separate tags for operands</a:t>
            </a:r>
          </a:p>
          <a:p>
            <a:pPr>
              <a:spcBef>
                <a:spcPts val="1200"/>
              </a:spcBef>
            </a:pPr>
            <a:r>
              <a:rPr lang="en-US" dirty="0"/>
              <a:t>Operations to support (A.5)</a:t>
            </a:r>
          </a:p>
          <a:p>
            <a:pPr lvl="1"/>
            <a:r>
              <a:rPr lang="en-US" dirty="0"/>
              <a:t>simple instructions are used the most</a:t>
            </a:r>
          </a:p>
          <a:p>
            <a:pPr>
              <a:spcBef>
                <a:spcPts val="1200"/>
              </a:spcBef>
            </a:pPr>
            <a:r>
              <a:rPr lang="en-US" dirty="0"/>
              <a:t>Control flow instructions (A.6)</a:t>
            </a:r>
          </a:p>
          <a:p>
            <a:pPr lvl="1"/>
            <a:r>
              <a:rPr lang="en-US" dirty="0">
                <a:solidFill>
                  <a:srgbClr val="0136F8"/>
                </a:solidFill>
              </a:rPr>
              <a:t>Branch, call/return </a:t>
            </a:r>
            <a:r>
              <a:rPr lang="en-US" dirty="0"/>
              <a:t>more popular than </a:t>
            </a:r>
            <a:r>
              <a:rPr lang="en-US" dirty="0">
                <a:solidFill>
                  <a:srgbClr val="0136F8"/>
                </a:solidFill>
              </a:rPr>
              <a:t>jump</a:t>
            </a:r>
          </a:p>
          <a:p>
            <a:pPr lvl="1"/>
            <a:r>
              <a:rPr lang="en-US" dirty="0"/>
              <a:t>Target address is typically </a:t>
            </a:r>
            <a:r>
              <a:rPr lang="en-US" dirty="0">
                <a:solidFill>
                  <a:srgbClr val="0136F8"/>
                </a:solidFill>
              </a:rPr>
              <a:t>PC-relative </a:t>
            </a:r>
            <a:r>
              <a:rPr lang="en-US" dirty="0"/>
              <a:t>&amp;</a:t>
            </a:r>
            <a:r>
              <a:rPr lang="en-US" dirty="0">
                <a:solidFill>
                  <a:srgbClr val="0136F8"/>
                </a:solidFill>
              </a:rPr>
              <a:t> register indirect</a:t>
            </a:r>
          </a:p>
          <a:p>
            <a:pPr lvl="1"/>
            <a:r>
              <a:rPr lang="en-US" dirty="0"/>
              <a:t>Address displacements are usually</a:t>
            </a:r>
            <a:r>
              <a:rPr lang="en-US" dirty="0">
                <a:solidFill>
                  <a:srgbClr val="0136F8"/>
                </a:solidFill>
              </a:rPr>
              <a:t> &lt;= 12 bits</a:t>
            </a:r>
          </a:p>
          <a:p>
            <a:pPr lvl="1"/>
            <a:r>
              <a:rPr lang="en-US" dirty="0"/>
              <a:t>How to implement conditions for branches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449654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Encoding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Affects </a:t>
            </a:r>
            <a:r>
              <a:rPr lang="en-US" altLang="en-US" sz="2800" dirty="0">
                <a:solidFill>
                  <a:srgbClr val="074FF8"/>
                </a:solidFill>
              </a:rPr>
              <a:t>code size</a:t>
            </a:r>
            <a:r>
              <a:rPr lang="en-US" sz="2800" dirty="0">
                <a:solidFill>
                  <a:srgbClr val="074FF8"/>
                </a:solidFill>
              </a:rPr>
              <a:t> </a:t>
            </a:r>
            <a:r>
              <a:rPr lang="en-US" altLang="en-US" sz="2800" dirty="0"/>
              <a:t>and </a:t>
            </a:r>
            <a:r>
              <a:rPr lang="en-US" altLang="en-US" sz="2800" dirty="0">
                <a:solidFill>
                  <a:schemeClr val="accent5">
                    <a:lumMod val="50000"/>
                  </a:schemeClr>
                </a:solidFill>
              </a:rPr>
              <a:t>implementation efficiency</a:t>
            </a:r>
          </a:p>
          <a:p>
            <a:pPr>
              <a:spcBef>
                <a:spcPts val="1800"/>
              </a:spcBef>
            </a:pPr>
            <a:r>
              <a:rPr lang="en-US" altLang="en-US" sz="2800" dirty="0" err="1"/>
              <a:t>OpCode</a:t>
            </a:r>
            <a:r>
              <a:rPr lang="en-US" altLang="en-US" sz="2800" dirty="0"/>
              <a:t> – Operation Code</a:t>
            </a:r>
          </a:p>
          <a:p>
            <a:pPr lvl="1"/>
            <a:r>
              <a:rPr lang="en-US" altLang="en-US" sz="2400" dirty="0"/>
              <a:t>The instruction (e.g., “add”, “load”)</a:t>
            </a:r>
          </a:p>
          <a:p>
            <a:pPr lvl="1"/>
            <a:r>
              <a:rPr lang="en-US" altLang="en-US" sz="2400" dirty="0"/>
              <a:t>Possible variants (e.g., “load byte”, “load word”…)</a:t>
            </a:r>
          </a:p>
          <a:p>
            <a:pPr>
              <a:spcBef>
                <a:spcPts val="1800"/>
              </a:spcBef>
            </a:pPr>
            <a:r>
              <a:rPr lang="en-US" altLang="en-US" sz="2800" dirty="0"/>
              <a:t>Operands </a:t>
            </a:r>
            <a:r>
              <a:rPr lang="mr-IN" altLang="en-US" sz="2800" dirty="0"/>
              <a:t>–</a:t>
            </a:r>
            <a:r>
              <a:rPr lang="en-US" altLang="en-US" sz="2800" dirty="0"/>
              <a:t> source and destination</a:t>
            </a:r>
          </a:p>
          <a:p>
            <a:pPr lvl="1"/>
            <a:r>
              <a:rPr lang="en-US" altLang="en-US" sz="2400" dirty="0"/>
              <a:t>Register, memory address, immediate</a:t>
            </a:r>
          </a:p>
          <a:p>
            <a:pPr>
              <a:spcBef>
                <a:spcPts val="1800"/>
              </a:spcBef>
            </a:pPr>
            <a:r>
              <a:rPr lang="en-US" altLang="en-US" sz="2800" dirty="0"/>
              <a:t>Addressing Modes</a:t>
            </a:r>
            <a:r>
              <a:rPr lang="en-US" altLang="en-US" sz="2400" dirty="0"/>
              <a:t> – Impacts code size</a:t>
            </a:r>
          </a:p>
          <a:p>
            <a:pPr marL="920750" lvl="1" indent="-342900">
              <a:buFont typeface="+mj-lt"/>
              <a:buAutoNum type="arabicPeriod"/>
            </a:pPr>
            <a:r>
              <a:rPr lang="en-US" altLang="en-US" sz="2200" dirty="0"/>
              <a:t>Encode as part of opcode (common in load-store architectures which use a few number of addressing modes)</a:t>
            </a:r>
          </a:p>
          <a:p>
            <a:pPr marL="920750" lvl="1" indent="-342900">
              <a:buFont typeface="+mj-lt"/>
              <a:buAutoNum type="arabicPeriod"/>
            </a:pPr>
            <a:r>
              <a:rPr lang="en-US" altLang="en-US" sz="2200" dirty="0"/>
              <a:t>Address specifier for each operand (common in architectures which support may different addressing modes)</a:t>
            </a:r>
            <a:endParaRPr lang="en-US" altLang="en-US" sz="2200" dirty="0">
              <a:sym typeface="Symbol" panose="05050102010706020507" pitchFamily="18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" y="6617166"/>
            <a:ext cx="2393540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A.7  Instruction Encodings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475110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Encoding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03" y="1090246"/>
            <a:ext cx="7242791" cy="51766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1" y="6617166"/>
            <a:ext cx="2393540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A.7  Instruction Encodings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2E0263-CA0A-2A41-8BB3-13743DF351F0}"/>
              </a:ext>
            </a:extLst>
          </p:cNvPr>
          <p:cNvSpPr txBox="1"/>
          <p:nvPr/>
        </p:nvSpPr>
        <p:spPr>
          <a:xfrm>
            <a:off x="5012267" y="1815393"/>
            <a:ext cx="2225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0" dirty="0">
                <a:solidFill>
                  <a:srgbClr val="000CE2"/>
                </a:solidFill>
                <a:latin typeface="Calibri" charset="0"/>
                <a:ea typeface="Calibri" charset="0"/>
                <a:cs typeface="Calibri" charset="0"/>
              </a:rPr>
              <a:t>length: 1 – 17 bytes</a:t>
            </a:r>
          </a:p>
        </p:txBody>
      </p:sp>
    </p:spTree>
    <p:extLst>
      <p:ext uri="{BB962C8B-B14F-4D97-AF65-F5344CB8AC3E}">
        <p14:creationId xmlns:p14="http://schemas.microsoft.com/office/powerpoint/2010/main" val="1032657636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vs Variable Length Encoding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Fixed Length</a:t>
            </a:r>
          </a:p>
          <a:p>
            <a:pPr lvl="1"/>
            <a:r>
              <a:rPr lang="en-US" altLang="en-US" sz="2400" dirty="0"/>
              <a:t>Simple, easily decoded</a:t>
            </a:r>
          </a:p>
          <a:p>
            <a:pPr lvl="1"/>
            <a:r>
              <a:rPr lang="en-US" altLang="en-US" sz="2400" dirty="0"/>
              <a:t>Larger code size</a:t>
            </a:r>
          </a:p>
          <a:p>
            <a:endParaRPr lang="en-US" altLang="en-US" sz="2800" dirty="0"/>
          </a:p>
          <a:p>
            <a:r>
              <a:rPr lang="en-US" altLang="en-US" sz="2800" dirty="0"/>
              <a:t>Variable Length</a:t>
            </a:r>
          </a:p>
          <a:p>
            <a:pPr lvl="1">
              <a:spcAft>
                <a:spcPts val="200"/>
              </a:spcAft>
            </a:pPr>
            <a:r>
              <a:rPr lang="en-US" altLang="en-US" sz="2400" dirty="0"/>
              <a:t>More complex, harder to decode</a:t>
            </a:r>
          </a:p>
          <a:p>
            <a:pPr lvl="1">
              <a:spcAft>
                <a:spcPts val="200"/>
              </a:spcAft>
            </a:pPr>
            <a:r>
              <a:rPr lang="en-US" altLang="en-US" sz="2400" dirty="0"/>
              <a:t>More compact, efficient use of memory</a:t>
            </a:r>
          </a:p>
          <a:p>
            <a:pPr lvl="2">
              <a:spcAft>
                <a:spcPts val="200"/>
              </a:spcAft>
            </a:pPr>
            <a:r>
              <a:rPr lang="en-US" altLang="en-US" sz="2000" dirty="0"/>
              <a:t>Fewer memory references</a:t>
            </a:r>
          </a:p>
          <a:p>
            <a:pPr lvl="2">
              <a:spcAft>
                <a:spcPts val="200"/>
              </a:spcAft>
            </a:pPr>
            <a:r>
              <a:rPr lang="en-US" altLang="en-US" sz="2000" dirty="0"/>
              <a:t>Advantage possibly mitigated by use of cache</a:t>
            </a:r>
          </a:p>
          <a:p>
            <a:pPr lvl="1">
              <a:spcAft>
                <a:spcPts val="200"/>
              </a:spcAft>
            </a:pPr>
            <a:r>
              <a:rPr lang="en-US" altLang="en-US" sz="2400" dirty="0"/>
              <a:t>Complex pipeline: instructions vary greatly in both size and amount of work to be performed</a:t>
            </a:r>
            <a:endParaRPr lang="en-US" altLang="en-US" sz="1600" dirty="0">
              <a:sym typeface="Symbol" panose="05050102010706020507" pitchFamily="18" charset="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1" y="6519446"/>
            <a:ext cx="2393540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A.7  Instruction Encodings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92219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Abstractions</a:t>
            </a:r>
          </a:p>
        </p:txBody>
      </p:sp>
      <p:sp>
        <p:nvSpPr>
          <p:cNvPr id="93187" name="Rectangle 3"/>
          <p:cNvSpPr>
            <a:spLocks noGrp="1" noChangeArrowheads="1"/>
          </p:cNvSpPr>
          <p:nvPr>
            <p:ph idx="1"/>
          </p:nvPr>
        </p:nvSpPr>
        <p:spPr>
          <a:xfrm>
            <a:off x="192882" y="1105316"/>
            <a:ext cx="5557044" cy="5476352"/>
          </a:xfrm>
        </p:spPr>
        <p:txBody>
          <a:bodyPr/>
          <a:lstStyle/>
          <a:p>
            <a:pPr eaLnBrk="1" hangingPunct="1"/>
            <a:r>
              <a:rPr lang="en-US" altLang="en-US" dirty="0"/>
              <a:t>Instruction set architecture (ISA)</a:t>
            </a:r>
          </a:p>
          <a:p>
            <a:pPr lvl="1" eaLnBrk="1" hangingPunct="1"/>
            <a:r>
              <a:rPr lang="en-US" altLang="en-US" dirty="0"/>
              <a:t>The hardware/software interface</a:t>
            </a:r>
          </a:p>
          <a:p>
            <a:pPr lvl="1" eaLnBrk="1" hangingPunct="1"/>
            <a:r>
              <a:rPr lang="en-US" altLang="en-US" dirty="0"/>
              <a:t>Defines storage, operations, </a:t>
            </a:r>
            <a:r>
              <a:rPr lang="en-US" altLang="en-US" dirty="0" err="1"/>
              <a:t>etc</a:t>
            </a:r>
            <a:endParaRPr lang="en-US" altLang="en-US" dirty="0"/>
          </a:p>
          <a:p>
            <a:pPr eaLnBrk="1" hangingPunct="1"/>
            <a:r>
              <a:rPr lang="en-US" altLang="en-US" dirty="0"/>
              <a:t>Abstraction helps to deal with complexity</a:t>
            </a:r>
          </a:p>
          <a:p>
            <a:pPr lvl="1" eaLnBrk="1" hangingPunct="1"/>
            <a:r>
              <a:rPr lang="en-US" altLang="en-US" dirty="0"/>
              <a:t>Hide lower-level detail</a:t>
            </a:r>
          </a:p>
          <a:p>
            <a:pPr eaLnBrk="1" hangingPunct="1"/>
            <a:r>
              <a:rPr lang="en-US" altLang="en-US" dirty="0"/>
              <a:t>Implementation</a:t>
            </a:r>
          </a:p>
          <a:p>
            <a:pPr lvl="1" eaLnBrk="1" hangingPunct="1"/>
            <a:r>
              <a:rPr lang="en-US" altLang="en-US" dirty="0"/>
              <a:t>The details underlying the interface</a:t>
            </a:r>
          </a:p>
          <a:p>
            <a:pPr lvl="1" eaLnBrk="1" hangingPunct="1"/>
            <a:r>
              <a:rPr lang="en-US" altLang="en-US" dirty="0"/>
              <a:t>An ISA can have multiple implementations</a:t>
            </a:r>
          </a:p>
        </p:txBody>
      </p:sp>
      <p:sp>
        <p:nvSpPr>
          <p:cNvPr id="20" name="Text Box 17"/>
          <p:cNvSpPr txBox="1">
            <a:spLocks noChangeArrowheads="1"/>
          </p:cNvSpPr>
          <p:nvPr/>
        </p:nvSpPr>
        <p:spPr bwMode="auto">
          <a:xfrm>
            <a:off x="6489700" y="4829474"/>
            <a:ext cx="2041525" cy="366712"/>
          </a:xfrm>
          <a:prstGeom prst="rect">
            <a:avLst/>
          </a:prstGeom>
          <a:solidFill>
            <a:srgbClr val="00FF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Microarchitecture</a:t>
            </a:r>
          </a:p>
        </p:txBody>
      </p:sp>
      <p:sp>
        <p:nvSpPr>
          <p:cNvPr id="21" name="Text Box 18"/>
          <p:cNvSpPr txBox="1">
            <a:spLocks noChangeAspect="1" noChangeArrowheads="1"/>
          </p:cNvSpPr>
          <p:nvPr/>
        </p:nvSpPr>
        <p:spPr bwMode="auto">
          <a:xfrm>
            <a:off x="6489700" y="4456411"/>
            <a:ext cx="2041525" cy="368300"/>
          </a:xfrm>
          <a:prstGeom prst="rect">
            <a:avLst/>
          </a:prstGeom>
          <a:solidFill>
            <a:srgbClr val="FFFF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ISA</a:t>
            </a:r>
          </a:p>
        </p:txBody>
      </p:sp>
      <p:sp>
        <p:nvSpPr>
          <p:cNvPr id="22" name="Text Box 19"/>
          <p:cNvSpPr txBox="1">
            <a:spLocks noChangeAspect="1" noChangeArrowheads="1"/>
          </p:cNvSpPr>
          <p:nvPr/>
        </p:nvSpPr>
        <p:spPr bwMode="auto">
          <a:xfrm>
            <a:off x="5749925" y="2872086"/>
            <a:ext cx="2043113" cy="368300"/>
          </a:xfrm>
          <a:prstGeom prst="rect">
            <a:avLst/>
          </a:prstGeom>
          <a:solidFill>
            <a:srgbClr val="00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Program/Language</a:t>
            </a:r>
          </a:p>
        </p:txBody>
      </p:sp>
      <p:sp>
        <p:nvSpPr>
          <p:cNvPr id="23" name="Text Box 20"/>
          <p:cNvSpPr txBox="1">
            <a:spLocks noChangeAspect="1" noChangeArrowheads="1"/>
          </p:cNvSpPr>
          <p:nvPr/>
        </p:nvSpPr>
        <p:spPr bwMode="auto">
          <a:xfrm>
            <a:off x="5749925" y="2500611"/>
            <a:ext cx="2043113" cy="366713"/>
          </a:xfrm>
          <a:prstGeom prst="rect">
            <a:avLst/>
          </a:prstGeom>
          <a:solidFill>
            <a:srgbClr val="00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Algorithm</a:t>
            </a:r>
          </a:p>
        </p:txBody>
      </p:sp>
      <p:sp>
        <p:nvSpPr>
          <p:cNvPr id="24" name="Text Box 21"/>
          <p:cNvSpPr txBox="1">
            <a:spLocks noChangeAspect="1" noChangeArrowheads="1"/>
          </p:cNvSpPr>
          <p:nvPr/>
        </p:nvSpPr>
        <p:spPr bwMode="auto">
          <a:xfrm>
            <a:off x="5749925" y="2132311"/>
            <a:ext cx="2043113" cy="368300"/>
          </a:xfrm>
          <a:prstGeom prst="rect">
            <a:avLst/>
          </a:prstGeom>
          <a:solidFill>
            <a:srgbClr val="00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Problem</a:t>
            </a:r>
          </a:p>
        </p:txBody>
      </p:sp>
      <p:sp>
        <p:nvSpPr>
          <p:cNvPr id="25" name="Text Box 24"/>
          <p:cNvSpPr txBox="1">
            <a:spLocks noChangeAspect="1" noChangeArrowheads="1"/>
          </p:cNvSpPr>
          <p:nvPr/>
        </p:nvSpPr>
        <p:spPr bwMode="auto">
          <a:xfrm>
            <a:off x="6489700" y="3786486"/>
            <a:ext cx="2041525" cy="669925"/>
          </a:xfrm>
          <a:prstGeom prst="rect">
            <a:avLst/>
          </a:prstGeom>
          <a:solidFill>
            <a:srgbClr val="35F6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Runtime System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(VM, OS, MM)</a:t>
            </a:r>
          </a:p>
        </p:txBody>
      </p:sp>
      <p:sp>
        <p:nvSpPr>
          <p:cNvPr id="26" name="Text Box 25"/>
          <p:cNvSpPr txBox="1">
            <a:spLocks noChangeAspect="1" noChangeArrowheads="1"/>
          </p:cNvSpPr>
          <p:nvPr/>
        </p:nvSpPr>
        <p:spPr bwMode="auto">
          <a:xfrm>
            <a:off x="8228013" y="2860974"/>
            <a:ext cx="727075" cy="368300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User</a:t>
            </a:r>
          </a:p>
        </p:txBody>
      </p:sp>
      <p:sp>
        <p:nvSpPr>
          <p:cNvPr id="27" name="Line 26"/>
          <p:cNvSpPr>
            <a:spLocks noChangeShapeType="1"/>
          </p:cNvSpPr>
          <p:nvPr/>
        </p:nvSpPr>
        <p:spPr bwMode="auto">
          <a:xfrm>
            <a:off x="6718300" y="3240386"/>
            <a:ext cx="361950" cy="5619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" name="Line 27"/>
          <p:cNvSpPr>
            <a:spLocks noChangeShapeType="1"/>
          </p:cNvSpPr>
          <p:nvPr/>
        </p:nvSpPr>
        <p:spPr bwMode="auto">
          <a:xfrm flipH="1">
            <a:off x="7805738" y="3038774"/>
            <a:ext cx="422275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9" name="Line 28"/>
          <p:cNvSpPr>
            <a:spLocks noChangeShapeType="1"/>
          </p:cNvSpPr>
          <p:nvPr/>
        </p:nvSpPr>
        <p:spPr bwMode="auto">
          <a:xfrm flipH="1">
            <a:off x="8047038" y="3240386"/>
            <a:ext cx="544512" cy="56197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cxnSp>
        <p:nvCxnSpPr>
          <p:cNvPr id="30" name="Straight Arrow Connector 29"/>
          <p:cNvCxnSpPr>
            <a:cxnSpLocks noChangeShapeType="1"/>
          </p:cNvCxnSpPr>
          <p:nvPr/>
        </p:nvCxnSpPr>
        <p:spPr bwMode="auto">
          <a:xfrm rot="16200000" flipV="1">
            <a:off x="7919243" y="2188668"/>
            <a:ext cx="544513" cy="80010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" name="Text Box 22"/>
          <p:cNvSpPr txBox="1">
            <a:spLocks noChangeAspect="1" noChangeArrowheads="1"/>
          </p:cNvSpPr>
          <p:nvPr/>
        </p:nvSpPr>
        <p:spPr bwMode="auto">
          <a:xfrm>
            <a:off x="6489700" y="5194599"/>
            <a:ext cx="2039938" cy="373062"/>
          </a:xfrm>
          <a:prstGeom prst="rect">
            <a:avLst/>
          </a:prstGeom>
          <a:solidFill>
            <a:srgbClr val="00FF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MS PGothic" panose="020B0600070205080204" pitchFamily="34" charset="-128"/>
                <a:cs typeface="Arial" charset="0"/>
              </a:rPr>
              <a:t>Logic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itchFamily="34" charset="0"/>
              <a:ea typeface="MS PGothic" panose="020B0600070205080204" pitchFamily="34" charset="-128"/>
              <a:cs typeface="Arial" charset="0"/>
            </a:endParaRPr>
          </a:p>
        </p:txBody>
      </p:sp>
      <p:sp>
        <p:nvSpPr>
          <p:cNvPr id="32" name="Text Box 23"/>
          <p:cNvSpPr txBox="1">
            <a:spLocks noChangeAspect="1" noChangeArrowheads="1"/>
          </p:cNvSpPr>
          <p:nvPr/>
        </p:nvSpPr>
        <p:spPr bwMode="auto">
          <a:xfrm>
            <a:off x="6489700" y="5566074"/>
            <a:ext cx="2041525" cy="368300"/>
          </a:xfrm>
          <a:prstGeom prst="rect">
            <a:avLst/>
          </a:prstGeom>
          <a:solidFill>
            <a:srgbClr val="00FF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Circuits</a:t>
            </a:r>
          </a:p>
        </p:txBody>
      </p:sp>
      <p:sp>
        <p:nvSpPr>
          <p:cNvPr id="33" name="Text Box 23"/>
          <p:cNvSpPr txBox="1">
            <a:spLocks noChangeAspect="1" noChangeArrowheads="1"/>
          </p:cNvSpPr>
          <p:nvPr/>
        </p:nvSpPr>
        <p:spPr bwMode="auto">
          <a:xfrm>
            <a:off x="6491288" y="5921674"/>
            <a:ext cx="2043112" cy="366712"/>
          </a:xfrm>
          <a:prstGeom prst="rect">
            <a:avLst/>
          </a:prstGeom>
          <a:solidFill>
            <a:srgbClr val="00FF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MS PGothic" panose="020B0600070205080204" pitchFamily="34" charset="-128"/>
                <a:cs typeface="+mn-cs"/>
              </a:rPr>
              <a:t>Electrons</a:t>
            </a:r>
          </a:p>
        </p:txBody>
      </p:sp>
      <p:sp>
        <p:nvSpPr>
          <p:cNvPr id="34" name="Rounded Rectangle 33"/>
          <p:cNvSpPr>
            <a:spLocks noChangeArrowheads="1"/>
          </p:cNvSpPr>
          <p:nvPr/>
        </p:nvSpPr>
        <p:spPr bwMode="auto">
          <a:xfrm rot="5400000">
            <a:off x="7140575" y="3805536"/>
            <a:ext cx="738188" cy="2039938"/>
          </a:xfrm>
          <a:prstGeom prst="roundRect">
            <a:avLst>
              <a:gd name="adj" fmla="val 16667"/>
            </a:avLst>
          </a:prstGeom>
          <a:noFill/>
          <a:ln w="635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-1" y="6616550"/>
            <a:ext cx="1674176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A.1   Introduction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136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Encoding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Tradeoff between variable and fixed encoding is size of program versus ease of decoding</a:t>
            </a:r>
          </a:p>
          <a:p>
            <a:pPr>
              <a:spcBef>
                <a:spcPts val="1800"/>
              </a:spcBef>
            </a:pPr>
            <a:r>
              <a:rPr lang="en-US" altLang="en-US" sz="2800" dirty="0"/>
              <a:t>Must balance the following competing requirements:</a:t>
            </a:r>
          </a:p>
          <a:p>
            <a:pPr lvl="1"/>
            <a:r>
              <a:rPr lang="en-US" altLang="en-US" sz="2400" dirty="0"/>
              <a:t>Support as many registers and addressing modes as possible</a:t>
            </a:r>
          </a:p>
          <a:p>
            <a:pPr lvl="1"/>
            <a:r>
              <a:rPr lang="en-US" altLang="en-US" sz="2400" dirty="0"/>
              <a:t>Impact of the number of registers and addressing mode fields on the average instruction size</a:t>
            </a:r>
          </a:p>
          <a:p>
            <a:pPr lvl="1"/>
            <a:r>
              <a:rPr lang="en-US" altLang="en-US" sz="2400" dirty="0"/>
              <a:t>Desire to have instructions encoded into lengths that will be easy to handle in a pipelined implementation</a:t>
            </a:r>
          </a:p>
          <a:p>
            <a:pPr lvl="2"/>
            <a:r>
              <a:rPr lang="en-US" altLang="en-US" sz="2000" dirty="0">
                <a:sym typeface="Symbol" panose="05050102010706020507" pitchFamily="18" charset="2"/>
              </a:rPr>
              <a:t>Multiples of bytes than arbitrary # of bits</a:t>
            </a:r>
          </a:p>
          <a:p>
            <a:pPr defTabSz="548640">
              <a:spcBef>
                <a:spcPts val="1800"/>
              </a:spcBef>
            </a:pPr>
            <a:r>
              <a:rPr lang="en-US" altLang="en-US" sz="2800" dirty="0"/>
              <a:t>Many desktop and server choose fixed-length instructions</a:t>
            </a:r>
          </a:p>
          <a:p>
            <a:pPr lvl="1"/>
            <a:r>
              <a:rPr lang="en-US" altLang="en-US" sz="2200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1" y="6519446"/>
            <a:ext cx="2393540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A.7  Instruction Encodings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737275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Use general-purpose registers with load-store arch</a:t>
            </a:r>
          </a:p>
          <a:p>
            <a:r>
              <a:rPr lang="en-US" altLang="en-US" sz="2800" dirty="0">
                <a:sym typeface="Symbol" panose="05050102010706020507" pitchFamily="18" charset="2"/>
              </a:rPr>
              <a:t>Addressing modes: displacement, immediate, register indirect</a:t>
            </a:r>
          </a:p>
          <a:p>
            <a:r>
              <a:rPr lang="en-US" altLang="en-US" sz="2800" dirty="0">
                <a:sym typeface="Symbol" panose="05050102010706020507" pitchFamily="18" charset="2"/>
              </a:rPr>
              <a:t>Data size: 8-, 16-, 32-, and 64-bit integer, 64-bit floating</a:t>
            </a:r>
          </a:p>
          <a:p>
            <a:r>
              <a:rPr lang="en-US" altLang="en-US" sz="2800" dirty="0">
                <a:sym typeface="Symbol" panose="05050102010706020507" pitchFamily="18" charset="2"/>
              </a:rPr>
              <a:t>Simple instructions: load, store, add, subtract, </a:t>
            </a:r>
            <a:r>
              <a:rPr lang="mr-IN" altLang="en-US" sz="2800" dirty="0">
                <a:sym typeface="Symbol" panose="05050102010706020507" pitchFamily="18" charset="2"/>
              </a:rPr>
              <a:t>…</a:t>
            </a:r>
            <a:endParaRPr lang="en-US" altLang="en-US" sz="2800" dirty="0">
              <a:sym typeface="Symbol" panose="05050102010706020507" pitchFamily="18" charset="2"/>
            </a:endParaRPr>
          </a:p>
          <a:p>
            <a:r>
              <a:rPr lang="en-US" altLang="en-US" sz="2800" dirty="0">
                <a:sym typeface="Symbol" panose="05050102010706020507" pitchFamily="18" charset="2"/>
              </a:rPr>
              <a:t>Compare: =, /=, &lt;</a:t>
            </a:r>
          </a:p>
          <a:p>
            <a:r>
              <a:rPr lang="en-US" altLang="en-US" sz="2800" dirty="0">
                <a:sym typeface="Symbol" panose="05050102010706020507" pitchFamily="18" charset="2"/>
              </a:rPr>
              <a:t>Fixed instruction for performance, variable instruction for code size</a:t>
            </a:r>
          </a:p>
          <a:p>
            <a:r>
              <a:rPr lang="en-US" altLang="en-US" sz="2800" dirty="0">
                <a:sym typeface="Symbol" panose="05050102010706020507" pitchFamily="18" charset="2"/>
              </a:rPr>
              <a:t>At least 16 registers</a:t>
            </a:r>
          </a:p>
          <a:p>
            <a:endParaRPr lang="en-US" altLang="en-US" sz="2800" dirty="0">
              <a:sym typeface="Symbol" panose="05050102010706020507" pitchFamily="18" charset="2"/>
            </a:endParaRPr>
          </a:p>
          <a:p>
            <a:r>
              <a:rPr lang="en-US" altLang="en-US" sz="2800" dirty="0">
                <a:sym typeface="Symbol" panose="05050102010706020507" pitchFamily="18" charset="2"/>
              </a:rPr>
              <a:t>Read section A9 to get an idea of RISC-V ISA.</a:t>
            </a:r>
          </a:p>
          <a:p>
            <a:pPr lvl="1"/>
            <a:r>
              <a:rPr lang="en-US" altLang="en-US" sz="2400" dirty="0">
                <a:sym typeface="Symbol" panose="05050102010706020507" pitchFamily="18" charset="2"/>
              </a:rPr>
              <a:t>Useful for understanding following discussions on pipelining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430596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Designing “high-level” instruction set features to support a high-level language structure</a:t>
            </a:r>
          </a:p>
          <a:p>
            <a:pPr lvl="1"/>
            <a:r>
              <a:rPr lang="en-US" dirty="0"/>
              <a:t>They do not match HL needs, or</a:t>
            </a:r>
          </a:p>
          <a:p>
            <a:pPr lvl="1"/>
            <a:r>
              <a:rPr lang="en-US" dirty="0"/>
              <a:t>Too expensive to use </a:t>
            </a:r>
          </a:p>
          <a:p>
            <a:pPr lvl="1"/>
            <a:r>
              <a:rPr lang="en-US" dirty="0">
                <a:solidFill>
                  <a:srgbClr val="074FF8"/>
                </a:solidFill>
              </a:rPr>
              <a:t>Should provide primitives for compiler</a:t>
            </a:r>
          </a:p>
          <a:p>
            <a:pPr>
              <a:spcBef>
                <a:spcPts val="1800"/>
              </a:spcBef>
            </a:pPr>
            <a:r>
              <a:rPr lang="en-US" dirty="0"/>
              <a:t>Innovating at instruction set architecture alone without accounting for compiler support</a:t>
            </a:r>
          </a:p>
          <a:p>
            <a:pPr lvl="1"/>
            <a:r>
              <a:rPr lang="en-US" dirty="0"/>
              <a:t>Often compiler can lead to larger improvement in performance or code size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452203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86800" y="6553200"/>
            <a:ext cx="457200" cy="304800"/>
          </a:xfrm>
        </p:spPr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74A5966-B3F9-FD46-B097-D80AEB6ACE1F}"/>
              </a:ext>
            </a:extLst>
          </p:cNvPr>
          <p:cNvSpPr/>
          <p:nvPr/>
        </p:nvSpPr>
        <p:spPr bwMode="auto">
          <a:xfrm>
            <a:off x="137160" y="2608862"/>
            <a:ext cx="8778240" cy="1188720"/>
          </a:xfrm>
          <a:prstGeom prst="roundRect">
            <a:avLst>
              <a:gd name="adj" fmla="val 7904"/>
            </a:avLst>
          </a:prstGeom>
          <a:solidFill>
            <a:srgbClr val="FFF0D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000" b="1" i="0" dirty="0">
                <a:solidFill>
                  <a:srgbClr val="001CFE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</a:p>
        </p:txBody>
      </p:sp>
    </p:spTree>
    <p:extLst>
      <p:ext uri="{BB962C8B-B14F-4D97-AF65-F5344CB8AC3E}">
        <p14:creationId xmlns:p14="http://schemas.microsoft.com/office/powerpoint/2010/main" val="1614092852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DCBCD-7A92-AC43-B847-8441A355A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 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80A0A-6820-FB44-9F4B-7307F53E2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881" y="1433689"/>
            <a:ext cx="8793957" cy="5278610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dirty="0"/>
              <a:t>Keep the instruction set small and simple, in order to build fast hardware</a:t>
            </a:r>
          </a:p>
          <a:p>
            <a:pPr>
              <a:lnSpc>
                <a:spcPct val="85000"/>
              </a:lnSpc>
            </a:pPr>
            <a:endParaRPr lang="en-US" dirty="0"/>
          </a:p>
          <a:p>
            <a:pPr>
              <a:lnSpc>
                <a:spcPct val="85000"/>
              </a:lnSpc>
            </a:pPr>
            <a:r>
              <a:rPr lang="en-US" dirty="0"/>
              <a:t>Let software do complicated operations by composing simpler ones</a:t>
            </a:r>
          </a:p>
          <a:p>
            <a:pPr lvl="1">
              <a:lnSpc>
                <a:spcPct val="85000"/>
              </a:lnSpc>
            </a:pPr>
            <a:r>
              <a:rPr lang="en-US" dirty="0"/>
              <a:t>give compiler freedom to optimize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2864B6-9F10-B041-8C8F-E980C247B399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819953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3D0F1-B35E-D241-8842-6A8D767D8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RISC-V?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B0D16-2125-4A4E-B9DC-7B280453F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045" y="1235947"/>
            <a:ext cx="8872742" cy="5476352"/>
          </a:xfrm>
        </p:spPr>
        <p:txBody>
          <a:bodyPr/>
          <a:lstStyle/>
          <a:p>
            <a:pPr>
              <a:spcAft>
                <a:spcPts val="200"/>
              </a:spcAft>
            </a:pPr>
            <a:r>
              <a:rPr lang="en-US" sz="2800" dirty="0"/>
              <a:t>Fifth generation of RISC ISA from UC Berkeley</a:t>
            </a:r>
          </a:p>
          <a:p>
            <a:pPr>
              <a:spcAft>
                <a:spcPts val="200"/>
              </a:spcAft>
            </a:pPr>
            <a:r>
              <a:rPr lang="en-US" sz="2800" dirty="0"/>
              <a:t>A high-quality, license-free, royalty-free RISC ISA specification</a:t>
            </a:r>
          </a:p>
          <a:p>
            <a:pPr>
              <a:spcAft>
                <a:spcPts val="200"/>
              </a:spcAft>
            </a:pPr>
            <a:r>
              <a:rPr lang="en-US" sz="2800" dirty="0"/>
              <a:t>Experiencing rapid uptake in both industry and academia</a:t>
            </a:r>
          </a:p>
          <a:p>
            <a:pPr>
              <a:spcAft>
                <a:spcPts val="200"/>
              </a:spcAft>
            </a:pPr>
            <a:r>
              <a:rPr lang="en-US" sz="2800" dirty="0"/>
              <a:t>Both proprietary and open-source core implementations</a:t>
            </a:r>
          </a:p>
          <a:p>
            <a:pPr>
              <a:spcAft>
                <a:spcPts val="200"/>
              </a:spcAft>
            </a:pPr>
            <a:r>
              <a:rPr lang="en-US" sz="2800" dirty="0"/>
              <a:t>Supported by growing shared software ecosystem</a:t>
            </a:r>
          </a:p>
          <a:p>
            <a:pPr>
              <a:spcAft>
                <a:spcPts val="200"/>
              </a:spcAft>
            </a:pPr>
            <a:r>
              <a:rPr lang="en-US" sz="2800" dirty="0"/>
              <a:t>Appropriate for all levels of computing system, from microcontrollers to supercomputers</a:t>
            </a:r>
          </a:p>
          <a:p>
            <a:pPr lvl="1">
              <a:spcAft>
                <a:spcPts val="200"/>
              </a:spcAft>
            </a:pPr>
            <a:r>
              <a:rPr lang="en-US" sz="2400" dirty="0"/>
              <a:t>32-bit, 64-bit, and 128-bit variants</a:t>
            </a:r>
          </a:p>
          <a:p>
            <a:pPr>
              <a:spcAft>
                <a:spcPts val="200"/>
              </a:spcAft>
            </a:pPr>
            <a:r>
              <a:rPr lang="en-US" sz="2800" dirty="0"/>
              <a:t>Standard maintained by non-profit RISC-V Foundation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4438B-2D8B-9344-9A1F-8F7633FDD3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B204A0-AF57-874B-8BDA-6EB78FDEB9B5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850381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32D5C-188C-0A44-AB08-716FBAE90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RISC-V?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D6BA6-FFD6-CA49-A7A0-628A08AA4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</a:t>
            </a:r>
            <a:r>
              <a:rPr lang="en-US" b="1" dirty="0"/>
              <a:t> </a:t>
            </a:r>
            <a:r>
              <a:rPr lang="en-US" dirty="0"/>
              <a:t>"</a:t>
            </a:r>
            <a:r>
              <a:rPr lang="en-US" b="1" dirty="0"/>
              <a:t>over-architecting</a:t>
            </a:r>
            <a:r>
              <a:rPr lang="en-US" dirty="0"/>
              <a:t>”</a:t>
            </a:r>
            <a:r>
              <a:rPr lang="en-US" b="1" dirty="0"/>
              <a:t> </a:t>
            </a:r>
            <a:r>
              <a:rPr lang="en-US" dirty="0"/>
              <a:t>for</a:t>
            </a:r>
            <a:r>
              <a:rPr lang="en-US" b="1" dirty="0"/>
              <a:t> </a:t>
            </a:r>
            <a:endParaRPr lang="en-US" dirty="0"/>
          </a:p>
          <a:p>
            <a:pPr lvl="1"/>
            <a:r>
              <a:rPr lang="en-US" dirty="0"/>
              <a:t>a particular microarchitecture style (e.g., </a:t>
            </a:r>
            <a:r>
              <a:rPr lang="en-US" dirty="0" err="1"/>
              <a:t>microcoded</a:t>
            </a:r>
            <a:r>
              <a:rPr lang="en-US" dirty="0"/>
              <a:t>, in-order, decoupled, out-of-order) or </a:t>
            </a:r>
          </a:p>
          <a:p>
            <a:pPr lvl="1"/>
            <a:r>
              <a:rPr lang="en-US" dirty="0"/>
              <a:t>implementation technology (e.g., full-custom, ASIC, FPGA), but which allows efficient implementation in any of these </a:t>
            </a:r>
          </a:p>
          <a:p>
            <a:pPr>
              <a:spcBef>
                <a:spcPts val="1200"/>
              </a:spcBef>
              <a:spcAft>
                <a:spcPts val="0"/>
              </a:spcAft>
            </a:pPr>
            <a:r>
              <a:rPr lang="en-US" dirty="0"/>
              <a:t>RISC-V ISA includes </a:t>
            </a:r>
          </a:p>
          <a:p>
            <a:pPr lvl="1"/>
            <a:r>
              <a:rPr lang="en-US" b="1" dirty="0"/>
              <a:t>A small base integer ISA</a:t>
            </a:r>
            <a:r>
              <a:rPr lang="en-US" dirty="0"/>
              <a:t>, usable by itself as a base for customized accelerators or for educational purposes, and </a:t>
            </a:r>
          </a:p>
          <a:p>
            <a:pPr lvl="1"/>
            <a:r>
              <a:rPr lang="en-US" b="1" dirty="0"/>
              <a:t>Optional standard extensions</a:t>
            </a:r>
            <a:r>
              <a:rPr lang="en-US" dirty="0"/>
              <a:t>, to support general-purpose software development </a:t>
            </a:r>
          </a:p>
          <a:p>
            <a:pPr lvl="1"/>
            <a:r>
              <a:rPr lang="en-US" b="1" dirty="0"/>
              <a:t>Optional customer extensions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9BE40-E8F4-0A45-AF43-77C8F96442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9C4E49-81F5-784A-9960-C3081678D040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138028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2CE39-A050-0640-891F-7D238AE56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RISC-V ISAs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A2794-CC59-614E-98F7-495ADD4B3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 ISAs</a:t>
            </a:r>
          </a:p>
          <a:p>
            <a:pPr lvl="1"/>
            <a:r>
              <a:rPr lang="en-US" dirty="0"/>
              <a:t>RV32I:	  base 32-bit integer instructions (32b registers)</a:t>
            </a:r>
          </a:p>
          <a:p>
            <a:pPr lvl="1"/>
            <a:r>
              <a:rPr lang="en-US" dirty="0"/>
              <a:t>RV32E: base 32-bit integer instructions (32b registers)</a:t>
            </a:r>
          </a:p>
          <a:p>
            <a:pPr lvl="1"/>
            <a:r>
              <a:rPr lang="en-US" dirty="0"/>
              <a:t>RV64I:	 base 64-bit integer instructions (64b registers)</a:t>
            </a:r>
          </a:p>
          <a:p>
            <a:endParaRPr lang="en-US" dirty="0"/>
          </a:p>
          <a:p>
            <a:r>
              <a:rPr lang="en-US" dirty="0"/>
              <a:t>Extensions</a:t>
            </a:r>
          </a:p>
          <a:p>
            <a:pPr lvl="1"/>
            <a:r>
              <a:rPr lang="en-US" b="1" dirty="0"/>
              <a:t>M:	</a:t>
            </a:r>
            <a:r>
              <a:rPr lang="en-US" dirty="0"/>
              <a:t>Integer Multiplication and Division</a:t>
            </a:r>
            <a:r>
              <a:rPr lang="en-US" b="1" dirty="0"/>
              <a:t> </a:t>
            </a:r>
          </a:p>
          <a:p>
            <a:pPr lvl="1"/>
            <a:r>
              <a:rPr lang="en-US" b="1" dirty="0"/>
              <a:t>A:	</a:t>
            </a:r>
            <a:r>
              <a:rPr lang="en-US" dirty="0"/>
              <a:t>Atomic Instructions</a:t>
            </a:r>
          </a:p>
          <a:p>
            <a:pPr lvl="1"/>
            <a:r>
              <a:rPr lang="en-US" b="1" dirty="0"/>
              <a:t>F:	</a:t>
            </a:r>
            <a:r>
              <a:rPr lang="en-US" dirty="0"/>
              <a:t>Single-Precision Floating-Point</a:t>
            </a:r>
          </a:p>
          <a:p>
            <a:pPr lvl="1"/>
            <a:r>
              <a:rPr lang="en-US" b="1" dirty="0"/>
              <a:t>D: 	</a:t>
            </a:r>
            <a:r>
              <a:rPr lang="en-US" dirty="0"/>
              <a:t>Double-Precision Floating-Point </a:t>
            </a:r>
          </a:p>
          <a:p>
            <a:pPr lvl="1"/>
            <a:r>
              <a:rPr lang="en-US" b="1" dirty="0"/>
              <a:t>C: 	</a:t>
            </a:r>
            <a:r>
              <a:rPr lang="en-US" dirty="0"/>
              <a:t>Compressed Instructions (16 bit) 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B0D990-EE92-A049-A3AB-2063A52245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76CBDD-85D1-6E43-9924-54D683CEEA5F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734301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4169-A683-7149-8FDF-D976183D3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RV32 Registers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F90EF-D558-EF4D-9759-3EC248A7F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32 32(b4)-bit registers: X0 – X31</a:t>
            </a:r>
          </a:p>
          <a:p>
            <a:pPr lvl="1"/>
            <a:r>
              <a:rPr lang="en-US" dirty="0"/>
              <a:t>X0: constant 0</a:t>
            </a:r>
          </a:p>
          <a:p>
            <a:pPr lvl="1"/>
            <a:r>
              <a:rPr lang="en-US" dirty="0"/>
              <a:t>X1: return address on a call</a:t>
            </a:r>
          </a:p>
          <a:p>
            <a:endParaRPr lang="en-US" dirty="0"/>
          </a:p>
          <a:p>
            <a:r>
              <a:rPr lang="en-US" dirty="0"/>
              <a:t>32 FP registers: f0 – f31</a:t>
            </a:r>
          </a:p>
          <a:p>
            <a:pPr lvl="1"/>
            <a:r>
              <a:rPr lang="en-US" dirty="0"/>
              <a:t>optional</a:t>
            </a:r>
          </a:p>
          <a:p>
            <a:pPr lvl="1"/>
            <a:endParaRPr lang="en-US" dirty="0"/>
          </a:p>
          <a:p>
            <a:r>
              <a:rPr lang="en-US" dirty="0"/>
              <a:t>FP status register (</a:t>
            </a:r>
            <a:r>
              <a:rPr lang="en-US" b="1" dirty="0" err="1"/>
              <a:t>fsr</a:t>
            </a:r>
            <a:r>
              <a:rPr lang="en-US" dirty="0"/>
              <a:t>),  used for FP rounding mode &amp; exception reporting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6F039-FB94-AE4A-9D79-9DE333F94B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C71A44-F72F-9547-A0DE-8E8F1673A4DC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545631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BB4D5-60C6-1C44-8AB9-02DED4613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RV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FC902-0728-AB46-B1A6-F39346ED1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8-bit bytes</a:t>
            </a:r>
          </a:p>
          <a:p>
            <a:r>
              <a:rPr lang="en-US" dirty="0"/>
              <a:t>16-bit half-word: common in C</a:t>
            </a:r>
          </a:p>
          <a:p>
            <a:r>
              <a:rPr lang="en-US" dirty="0"/>
              <a:t>32-bit words, integer, single-precision FP</a:t>
            </a:r>
          </a:p>
          <a:p>
            <a:r>
              <a:rPr lang="en-US" dirty="0"/>
              <a:t>64-bit double-words, integer double-precision FP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8B6842-EC90-D341-81B5-437CF870B4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F79F40-6405-BA4E-A6C1-3F23DD4E8381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26425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Levels of Program Code</a:t>
            </a:r>
            <a:endParaRPr lang="en-AU"/>
          </a:p>
        </p:txBody>
      </p:sp>
      <p:sp>
        <p:nvSpPr>
          <p:cNvPr id="97283" name="Rectangle 9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/>
              <a:t>High-level language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Level of abstraction closer to problem domain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Provides for productivity and portability </a:t>
            </a:r>
            <a:endParaRPr lang="en-AU" altLang="en-US" sz="2400" dirty="0"/>
          </a:p>
          <a:p>
            <a:pPr eaLnBrk="1" hangingPunct="1"/>
            <a:r>
              <a:rPr lang="en-US" altLang="en-US" sz="2800" dirty="0"/>
              <a:t>Assembly language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Textual representation of instructions</a:t>
            </a:r>
          </a:p>
          <a:p>
            <a:pPr eaLnBrk="1" hangingPunct="1"/>
            <a:r>
              <a:rPr lang="en-US" altLang="en-US" sz="2800" dirty="0"/>
              <a:t>Hardware representation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Machine code - Binary digits (bits)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400" dirty="0"/>
              <a:t>Encoded instructions and data</a:t>
            </a:r>
            <a:endParaRPr lang="en-US" altLang="en-US" sz="2800" dirty="0"/>
          </a:p>
          <a:p>
            <a:pPr eaLnBrk="1" hangingPunct="1">
              <a:spcBef>
                <a:spcPts val="1800"/>
              </a:spcBef>
              <a:spcAft>
                <a:spcPts val="0"/>
              </a:spcAft>
            </a:pPr>
            <a:r>
              <a:rPr lang="en-US" altLang="en-US" sz="2800" dirty="0"/>
              <a:t>Compiler</a:t>
            </a:r>
          </a:p>
          <a:p>
            <a:pPr lvl="1" eaLnBrk="1" hangingPunct="1"/>
            <a:r>
              <a:rPr lang="en-US" altLang="en-US" sz="2400" dirty="0"/>
              <a:t>Translate HL </a:t>
            </a:r>
            <a:r>
              <a:rPr lang="en-US" altLang="en-US" sz="2400" dirty="0" err="1"/>
              <a:t>prgm</a:t>
            </a:r>
            <a:r>
              <a:rPr lang="en-US" altLang="en-US" sz="2400" dirty="0"/>
              <a:t> to assembly</a:t>
            </a:r>
          </a:p>
          <a:p>
            <a:pPr eaLnBrk="1" hangingPunct="1">
              <a:spcAft>
                <a:spcPts val="0"/>
              </a:spcAft>
            </a:pPr>
            <a:r>
              <a:rPr lang="en-US" altLang="en-US" sz="2800" dirty="0"/>
              <a:t>Assembler</a:t>
            </a:r>
          </a:p>
          <a:p>
            <a:pPr lvl="1" eaLnBrk="1" hangingPunct="1"/>
            <a:r>
              <a:rPr lang="en-US" altLang="en-US" sz="2400" dirty="0"/>
              <a:t>Translate assembly to machine code</a:t>
            </a:r>
          </a:p>
        </p:txBody>
      </p:sp>
      <p:pic>
        <p:nvPicPr>
          <p:cNvPr id="97284" name="Picture 10" descr="f01-03-P37449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425" y="1326892"/>
            <a:ext cx="3228975" cy="505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-1" y="6616550"/>
            <a:ext cx="1674176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A.1   Introduction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06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88635-1EF4-4B4A-B000-67ABDD84A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RV Addressing Modes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5C400-9E72-8F44-99C7-E61DCF0EC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Immediate:		12 bits</a:t>
            </a:r>
          </a:p>
          <a:p>
            <a:r>
              <a:rPr lang="en-US" dirty="0"/>
              <a:t>Displacement:	12 bits</a:t>
            </a:r>
          </a:p>
          <a:p>
            <a:r>
              <a:rPr lang="en-US" dirty="0"/>
              <a:t>Register indirect</a:t>
            </a:r>
          </a:p>
          <a:p>
            <a:pPr lvl="1"/>
            <a:r>
              <a:rPr lang="en-US" dirty="0"/>
              <a:t>simulated by placing 0 for displacement</a:t>
            </a:r>
          </a:p>
          <a:p>
            <a:endParaRPr lang="en-US" dirty="0"/>
          </a:p>
          <a:p>
            <a:r>
              <a:rPr lang="en-US" dirty="0"/>
              <a:t>Unaligned memory access is allowed</a:t>
            </a:r>
          </a:p>
          <a:p>
            <a:pPr lvl="1"/>
            <a:r>
              <a:rPr lang="en-US" dirty="0"/>
              <a:t>but performance is 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97C6B-FAB8-7E43-A596-328B506861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83B317-8601-094C-A15F-6980CCC253BF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145080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C6D73-161E-BF4D-B75E-F733FB922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RV Instruction Formats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E7399A-5931-094F-B100-B479CC090A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86800" y="6650038"/>
            <a:ext cx="457200" cy="207962"/>
          </a:xfrm>
        </p:spPr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pic>
        <p:nvPicPr>
          <p:cNvPr id="5" name="Picture 5" descr="Z:\Production\Prodenv\0000000038\0000155678\0000000029\XmlLowres\0003170709\bm23-9780128119051.jpg">
            <a:extLst>
              <a:ext uri="{FF2B5EF4-FFF2-40B4-BE49-F238E27FC236}">
                <a16:creationId xmlns:a16="http://schemas.microsoft.com/office/drawing/2014/main" id="{74723513-AB94-5F49-827B-6DF5D5F82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901" y="1481667"/>
            <a:ext cx="7637916" cy="1972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" descr="Z:\Production\Prodenv\0000000038\0000155678\0000000029\XmlLowres\0003170709\bm24-9780128119051.jpg">
            <a:extLst>
              <a:ext uri="{FF2B5EF4-FFF2-40B4-BE49-F238E27FC236}">
                <a16:creationId xmlns:a16="http://schemas.microsoft.com/office/drawing/2014/main" id="{80CBEC69-149E-E14E-B85F-B7C39AC9A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35" y="3783579"/>
            <a:ext cx="7458699" cy="254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5770E3-CC2E-644C-925D-0CCBFB42BFB1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799002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B074C-6666-F746-BB0B-74E5494F5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RV Encoding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C4E427-2BA9-4340-9036-B45959620D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57" y="1195513"/>
            <a:ext cx="8458200" cy="52849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A4EBAC-551C-4848-83EC-2199AAEAAB4D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1388451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E1BBB-C02D-7F41-9B36-76FE92B0E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RV Load/Store Instructions</a:t>
            </a:r>
          </a:p>
        </p:txBody>
      </p:sp>
      <p:pic>
        <p:nvPicPr>
          <p:cNvPr id="3" name="Picture 5" descr="Z:\Production\Prodenv\0000000038\0000155678\0000000029\XmlLowres\0003170709\bm25-9780128119051.jpg">
            <a:extLst>
              <a:ext uri="{FF2B5EF4-FFF2-40B4-BE49-F238E27FC236}">
                <a16:creationId xmlns:a16="http://schemas.microsoft.com/office/drawing/2014/main" id="{3F1A3C69-314D-DB4D-8197-2F981D5A2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210732"/>
            <a:ext cx="8686393" cy="4957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870DB9-1EA2-1849-8706-EAC03E163DD3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940539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E1BBB-C02D-7F41-9B36-76FE92B0E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RV ALU Instructions</a:t>
            </a:r>
          </a:p>
        </p:txBody>
      </p:sp>
      <p:pic>
        <p:nvPicPr>
          <p:cNvPr id="4" name="Picture 5" descr="Z:\Production\Prodenv\0000000038\0000155678\0000000029\XmlLowres\0003170709\bm26-9780128119051.jpg">
            <a:extLst>
              <a:ext uri="{FF2B5EF4-FFF2-40B4-BE49-F238E27FC236}">
                <a16:creationId xmlns:a16="http://schemas.microsoft.com/office/drawing/2014/main" id="{F045BC76-93F5-734F-9FE1-76CE41992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986" y="1974481"/>
            <a:ext cx="8324075" cy="3376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23B194-FF68-7F41-ACBB-07C6DECB85B1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876743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E1BBB-C02D-7F41-9B36-76FE92B0E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RV Control Flow Instructions</a:t>
            </a:r>
          </a:p>
        </p:txBody>
      </p:sp>
      <p:pic>
        <p:nvPicPr>
          <p:cNvPr id="5" name="Picture 5" descr="Z:\Production\Prodenv\0000000038\0000155678\0000000029\XmlLowres\0003170709\bm27-9780128119051.jpg">
            <a:extLst>
              <a:ext uri="{FF2B5EF4-FFF2-40B4-BE49-F238E27FC236}">
                <a16:creationId xmlns:a16="http://schemas.microsoft.com/office/drawing/2014/main" id="{2A1BD797-341D-3343-AB7F-AF2B9E01F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32" y="2383648"/>
            <a:ext cx="8644183" cy="1544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B885850-D286-864A-B982-B107E1D9FCAD}"/>
              </a:ext>
            </a:extLst>
          </p:cNvPr>
          <p:cNvSpPr txBox="1"/>
          <p:nvPr/>
        </p:nvSpPr>
        <p:spPr>
          <a:xfrm>
            <a:off x="107028" y="4487333"/>
            <a:ext cx="8792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See App A and the </a:t>
            </a:r>
            <a:r>
              <a:rPr lang="en-US" sz="2800" i="0" dirty="0">
                <a:latin typeface="Calibri" charset="0"/>
                <a:ea typeface="Calibri" charset="0"/>
                <a:cs typeface="Calibri" charset="0"/>
                <a:hlinkClick r:id="rId3"/>
              </a:rPr>
              <a:t>RISC-V ISA Manual </a:t>
            </a: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for more information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B45554-C87A-4B42-BFA1-8E154B1F4E06}"/>
              </a:ext>
            </a:extLst>
          </p:cNvPr>
          <p:cNvSpPr txBox="1"/>
          <p:nvPr/>
        </p:nvSpPr>
        <p:spPr>
          <a:xfrm>
            <a:off x="-1" y="6519446"/>
            <a:ext cx="222548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A.9  RISC-V Architecture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113353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86800" y="6553200"/>
            <a:ext cx="457200" cy="304800"/>
          </a:xfrm>
        </p:spPr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DDA8BE5-AB7D-6D4E-A431-AC12491C37F2}"/>
              </a:ext>
            </a:extLst>
          </p:cNvPr>
          <p:cNvSpPr/>
          <p:nvPr/>
        </p:nvSpPr>
        <p:spPr bwMode="auto">
          <a:xfrm>
            <a:off x="182880" y="2633574"/>
            <a:ext cx="8778240" cy="1188720"/>
          </a:xfrm>
          <a:prstGeom prst="roundRect">
            <a:avLst/>
          </a:prstGeom>
          <a:solidFill>
            <a:srgbClr val="FFF6D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1143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000" b="1" i="0" dirty="0">
                <a:solidFill>
                  <a:srgbClr val="001CFE"/>
                </a:solidFill>
                <a:latin typeface="Calibri" charset="0"/>
                <a:ea typeface="Calibri" charset="0"/>
                <a:cs typeface="Calibri" charset="0"/>
              </a:rPr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1058233059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Instructions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37" y="1321706"/>
            <a:ext cx="8793957" cy="45945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96632" y="5916303"/>
            <a:ext cx="53148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Operations supported </a:t>
            </a:r>
            <a:r>
              <a:rPr lang="en-US" sz="2800" i="0">
                <a:latin typeface="Calibri" charset="0"/>
                <a:ea typeface="Calibri" charset="0"/>
                <a:cs typeface="Calibri" charset="0"/>
              </a:rPr>
              <a:t>by most ISAs</a:t>
            </a: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757" y="6519446"/>
            <a:ext cx="2375202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A.4   Types of Instructions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757" y="6519446"/>
            <a:ext cx="3146439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A.5   Operations in the Instructions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653767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Distribution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14" y="997447"/>
            <a:ext cx="8426786" cy="49666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79926" y="5964072"/>
            <a:ext cx="45869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Simple </a:t>
            </a:r>
            <a:r>
              <a:rPr lang="en-US" sz="2800" i="0">
                <a:latin typeface="Calibri" charset="0"/>
                <a:ea typeface="Calibri" charset="0"/>
                <a:cs typeface="Calibri" charset="0"/>
              </a:rPr>
              <a:t>instructions dominate!</a:t>
            </a: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757" y="6519446"/>
            <a:ext cx="3146439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A.5   Operations in the Instructions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103078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Instructions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44551" y="5613319"/>
            <a:ext cx="4865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0">
                <a:latin typeface="Calibri" charset="0"/>
                <a:ea typeface="Calibri" charset="0"/>
                <a:cs typeface="Calibri" charset="0"/>
              </a:rPr>
              <a:t>Conditional branches </a:t>
            </a:r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dominate!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65" y="1541721"/>
            <a:ext cx="8267390" cy="39583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02565" y="6353145"/>
            <a:ext cx="2749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SPEC CPU 2000 on Alpha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57" y="6519446"/>
            <a:ext cx="2748958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A.6   </a:t>
            </a:r>
            <a:r>
              <a:rPr lang="en-US" sz="1600" b="1" i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Control Flow Instructions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23092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3" name="Rectangle 9"/>
          <p:cNvSpPr>
            <a:spLocks noGrp="1" noChangeArrowheads="1"/>
          </p:cNvSpPr>
          <p:nvPr>
            <p:ph idx="1"/>
          </p:nvPr>
        </p:nvSpPr>
        <p:spPr>
          <a:xfrm>
            <a:off x="192881" y="1235947"/>
            <a:ext cx="6665119" cy="547635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A computer is just a FSM</a:t>
            </a:r>
          </a:p>
          <a:p>
            <a:pPr lvl="1" eaLnBrk="1" hangingPunct="1"/>
            <a:r>
              <a:rPr lang="en-US" altLang="en-US" sz="2200" dirty="0"/>
              <a:t>States stored in registers, memory, PC, </a:t>
            </a:r>
            <a:r>
              <a:rPr lang="en-US" altLang="en-US" sz="2200" dirty="0" err="1"/>
              <a:t>etc</a:t>
            </a:r>
            <a:endParaRPr lang="en-US" altLang="en-US" sz="2200" dirty="0"/>
          </a:p>
          <a:p>
            <a:pPr lvl="1" eaLnBrk="1" hangingPunct="1"/>
            <a:r>
              <a:rPr lang="en-US" altLang="en-US" sz="2200" dirty="0"/>
              <a:t>States changed by instruction execution</a:t>
            </a:r>
          </a:p>
          <a:p>
            <a:pPr eaLnBrk="1" hangingPunct="1">
              <a:spcBef>
                <a:spcPts val="1800"/>
              </a:spcBef>
            </a:pPr>
            <a:r>
              <a:rPr lang="en-US" altLang="en-US" sz="2800" dirty="0"/>
              <a:t>An instruction is executed in</a:t>
            </a:r>
          </a:p>
          <a:p>
            <a:pPr lvl="1" eaLnBrk="1" hangingPunct="1"/>
            <a:r>
              <a:rPr lang="en-US" altLang="en-US" sz="2400" b="1" dirty="0"/>
              <a:t>Fetch</a:t>
            </a:r>
            <a:r>
              <a:rPr lang="en-US" altLang="en-US" sz="2400" dirty="0"/>
              <a:t> an instruction into CPU from memory</a:t>
            </a:r>
          </a:p>
          <a:p>
            <a:pPr lvl="1" eaLnBrk="1" hangingPunct="1"/>
            <a:r>
              <a:rPr lang="en-US" altLang="en-US" sz="2400" b="1" dirty="0"/>
              <a:t>Decode</a:t>
            </a:r>
            <a:r>
              <a:rPr lang="en-US" altLang="en-US" sz="2400" dirty="0"/>
              <a:t> it to generate control signals</a:t>
            </a:r>
          </a:p>
          <a:p>
            <a:pPr lvl="1" eaLnBrk="1" hangingPunct="1"/>
            <a:r>
              <a:rPr lang="en-US" altLang="en-US" sz="2400" b="1" dirty="0"/>
              <a:t>Execute</a:t>
            </a:r>
            <a:r>
              <a:rPr lang="en-US" altLang="en-US" sz="2400" dirty="0"/>
              <a:t> it (add, </a:t>
            </a:r>
            <a:r>
              <a:rPr lang="en-US" altLang="en-US" sz="2400" dirty="0" err="1"/>
              <a:t>mult</a:t>
            </a:r>
            <a:r>
              <a:rPr lang="en-US" altLang="en-US" sz="2400" dirty="0"/>
              <a:t>, </a:t>
            </a:r>
            <a:r>
              <a:rPr lang="en-US" altLang="en-US" sz="2400" dirty="0" err="1"/>
              <a:t>etc</a:t>
            </a:r>
            <a:r>
              <a:rPr lang="en-US" altLang="en-US" sz="2400" dirty="0"/>
              <a:t>)</a:t>
            </a:r>
          </a:p>
          <a:p>
            <a:pPr lvl="1" eaLnBrk="1" hangingPunct="1"/>
            <a:r>
              <a:rPr lang="en-US" altLang="en-US" sz="2400" b="1" dirty="0"/>
              <a:t>Write back </a:t>
            </a:r>
            <a:r>
              <a:rPr lang="en-US" altLang="en-US" sz="2400" dirty="0"/>
              <a:t>output to </a:t>
            </a:r>
            <a:r>
              <a:rPr lang="en-US" altLang="en-US" sz="2400" dirty="0" err="1"/>
              <a:t>reg</a:t>
            </a:r>
            <a:r>
              <a:rPr lang="en-US" altLang="en-US" sz="2400" dirty="0"/>
              <a:t> or memory</a:t>
            </a:r>
          </a:p>
          <a:p>
            <a:pPr eaLnBrk="1" hangingPunct="1">
              <a:spcBef>
                <a:spcPts val="1800"/>
              </a:spcBef>
            </a:pPr>
            <a:r>
              <a:rPr lang="en-US" altLang="en-US" sz="2800" i="1" dirty="0"/>
              <a:t>Programs</a:t>
            </a:r>
            <a:r>
              <a:rPr lang="en-US" altLang="en-US" sz="2800" dirty="0"/>
              <a:t> and </a:t>
            </a:r>
            <a:r>
              <a:rPr lang="en-US" altLang="en-US" sz="2800" i="1" dirty="0"/>
              <a:t>data</a:t>
            </a:r>
            <a:r>
              <a:rPr lang="en-US" altLang="en-US" sz="2800" dirty="0"/>
              <a:t> coexist in memory</a:t>
            </a:r>
          </a:p>
          <a:p>
            <a:pPr lvl="1" eaLnBrk="1" hangingPunct="1"/>
            <a:r>
              <a:rPr lang="en-US" altLang="en-US" sz="2400" dirty="0"/>
              <a:t>How to distinguish program from data?</a:t>
            </a:r>
          </a:p>
        </p:txBody>
      </p:sp>
      <p:sp>
        <p:nvSpPr>
          <p:cNvPr id="28675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Program Execution Model</a:t>
            </a:r>
            <a:endParaRPr lang="en-AU" dirty="0"/>
          </a:p>
        </p:txBody>
      </p:sp>
      <p:sp>
        <p:nvSpPr>
          <p:cNvPr id="5" name="Rectangle 4"/>
          <p:cNvSpPr/>
          <p:nvPr/>
        </p:nvSpPr>
        <p:spPr bwMode="auto">
          <a:xfrm>
            <a:off x="6962246" y="3711138"/>
            <a:ext cx="1321594" cy="414337"/>
          </a:xfrm>
          <a:prstGeom prst="rect">
            <a:avLst/>
          </a:prstGeom>
          <a:solidFill>
            <a:schemeClr val="bg1">
              <a:lumMod val="85000"/>
            </a:schemeClr>
          </a:solidFill>
          <a:ln w="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rPr>
              <a:t>Fetch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962246" y="4125475"/>
            <a:ext cx="1321594" cy="414337"/>
          </a:xfrm>
          <a:prstGeom prst="rect">
            <a:avLst/>
          </a:prstGeom>
          <a:solidFill>
            <a:schemeClr val="bg1">
              <a:lumMod val="85000"/>
            </a:schemeClr>
          </a:solidFill>
          <a:ln w="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rPr>
              <a:t>Decode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6962246" y="4539812"/>
            <a:ext cx="1321594" cy="414337"/>
          </a:xfrm>
          <a:prstGeom prst="rect">
            <a:avLst/>
          </a:prstGeom>
          <a:solidFill>
            <a:schemeClr val="bg1">
              <a:lumMod val="85000"/>
            </a:schemeClr>
          </a:solidFill>
          <a:ln w="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rPr>
              <a:t>Execute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962246" y="4920812"/>
            <a:ext cx="1321594" cy="414337"/>
          </a:xfrm>
          <a:prstGeom prst="rect">
            <a:avLst/>
          </a:prstGeom>
          <a:solidFill>
            <a:schemeClr val="bg1">
              <a:lumMod val="85000"/>
            </a:schemeClr>
          </a:solidFill>
          <a:ln w="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rPr>
              <a:t>Writeback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9" name="Elbow Connector 8"/>
          <p:cNvCxnSpPr/>
          <p:nvPr/>
        </p:nvCxnSpPr>
        <p:spPr bwMode="auto">
          <a:xfrm rot="16200000" flipH="1">
            <a:off x="8078652" y="4879539"/>
            <a:ext cx="338140" cy="1249359"/>
          </a:xfrm>
          <a:prstGeom prst="bentConnector2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lg"/>
          </a:ln>
          <a:effectLst/>
        </p:spPr>
      </p:cxnSp>
      <p:cxnSp>
        <p:nvCxnSpPr>
          <p:cNvPr id="10" name="Elbow Connector 9"/>
          <p:cNvCxnSpPr>
            <a:endCxn id="6" idx="0"/>
          </p:cNvCxnSpPr>
          <p:nvPr/>
        </p:nvCxnSpPr>
        <p:spPr bwMode="auto">
          <a:xfrm rot="16200000" flipV="1">
            <a:off x="7257720" y="4076462"/>
            <a:ext cx="1962149" cy="1231501"/>
          </a:xfrm>
          <a:prstGeom prst="bentConnector3">
            <a:avLst>
              <a:gd name="adj1" fmla="val 115655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lg"/>
          </a:ln>
          <a:effectLst/>
        </p:spPr>
      </p:cxn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-1" y="6616550"/>
            <a:ext cx="1674176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A.1   Introduction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433BF3-D6C2-A246-8D67-05A64F9C414B}"/>
              </a:ext>
            </a:extLst>
          </p:cNvPr>
          <p:cNvSpPr/>
          <p:nvPr/>
        </p:nvSpPr>
        <p:spPr bwMode="auto">
          <a:xfrm>
            <a:off x="7369440" y="806402"/>
            <a:ext cx="948267" cy="756355"/>
          </a:xfrm>
          <a:prstGeom prst="rect">
            <a:avLst/>
          </a:prstGeom>
          <a:solidFill>
            <a:schemeClr val="bg1">
              <a:lumMod val="85000"/>
            </a:schemeClr>
          </a:solidFill>
          <a:ln w="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rPr>
              <a:t>uP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DF6DE4-F40D-064D-80F2-62AF5383C4D7}"/>
              </a:ext>
            </a:extLst>
          </p:cNvPr>
          <p:cNvSpPr/>
          <p:nvPr/>
        </p:nvSpPr>
        <p:spPr bwMode="auto">
          <a:xfrm>
            <a:off x="7382140" y="1825937"/>
            <a:ext cx="948267" cy="756355"/>
          </a:xfrm>
          <a:prstGeom prst="rect">
            <a:avLst/>
          </a:prstGeom>
          <a:solidFill>
            <a:schemeClr val="bg1">
              <a:lumMod val="85000"/>
            </a:schemeClr>
          </a:solidFill>
          <a:ln w="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charset="0"/>
                <a:ea typeface="Calibri" charset="0"/>
                <a:cs typeface="Calibri" charset="0"/>
              </a:rPr>
              <a:t>Mem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E6491FA1-0B17-0049-96EE-5D81E71FCD7D}"/>
              </a:ext>
            </a:extLst>
          </p:cNvPr>
          <p:cNvCxnSpPr>
            <a:stCxn id="14" idx="1"/>
            <a:endCxn id="4" idx="1"/>
          </p:cNvCxnSpPr>
          <p:nvPr/>
        </p:nvCxnSpPr>
        <p:spPr bwMode="auto">
          <a:xfrm rot="10800000">
            <a:off x="7369440" y="1184581"/>
            <a:ext cx="12700" cy="1019535"/>
          </a:xfrm>
          <a:prstGeom prst="bentConnector3">
            <a:avLst>
              <a:gd name="adj1" fmla="val 2433339"/>
            </a:avLst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med"/>
          </a:ln>
          <a:effectLst/>
        </p:spPr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686837D0-14DD-C547-AF38-F7A942FD5B6B}"/>
              </a:ext>
            </a:extLst>
          </p:cNvPr>
          <p:cNvCxnSpPr>
            <a:stCxn id="4" idx="3"/>
            <a:endCxn id="14" idx="3"/>
          </p:cNvCxnSpPr>
          <p:nvPr/>
        </p:nvCxnSpPr>
        <p:spPr bwMode="auto">
          <a:xfrm>
            <a:off x="8317707" y="1184580"/>
            <a:ext cx="12700" cy="1019535"/>
          </a:xfrm>
          <a:prstGeom prst="bentConnector3">
            <a:avLst>
              <a:gd name="adj1" fmla="val 2522228"/>
            </a:avLst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14939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Branch Distances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56899" y="5151488"/>
            <a:ext cx="5251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0" dirty="0">
                <a:latin typeface="Calibri" charset="0"/>
                <a:ea typeface="Calibri" charset="0"/>
                <a:cs typeface="Calibri" charset="0"/>
              </a:rPr>
              <a:t>4-8 </a:t>
            </a:r>
            <a:r>
              <a:rPr lang="en-US" sz="2800" i="0">
                <a:latin typeface="Calibri" charset="0"/>
                <a:ea typeface="Calibri" charset="0"/>
                <a:cs typeface="Calibri" charset="0"/>
              </a:rPr>
              <a:t>bits can encode 90% branches!</a:t>
            </a:r>
            <a:endParaRPr lang="en-US" sz="2800" i="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37" y="1467320"/>
            <a:ext cx="8589085" cy="35687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07787" y="5744818"/>
            <a:ext cx="2749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SPEC CPU 2000 on Alpha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757" y="6519446"/>
            <a:ext cx="2748958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A.6   </a:t>
            </a:r>
            <a:r>
              <a:rPr lang="en-US" sz="1600" b="1" i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Control Flow Instructions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6661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Condition Evaluation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32" y="1951630"/>
            <a:ext cx="8782082" cy="29888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757" y="6519446"/>
            <a:ext cx="2748958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A.6   </a:t>
            </a:r>
            <a:r>
              <a:rPr lang="en-US" sz="1600" b="1" i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Control Flow Instructions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15049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</a:t>
            </a:r>
            <a:r>
              <a:rPr lang="en-US"/>
              <a:t>of Comparisons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70" y="1159813"/>
            <a:ext cx="6059606" cy="48233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06096" y="6051257"/>
            <a:ext cx="2749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0" dirty="0">
                <a:solidFill>
                  <a:schemeClr val="bg1">
                    <a:lumMod val="50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SPEC CPU 2000 on Alpha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757" y="6519446"/>
            <a:ext cx="2748958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A.6   </a:t>
            </a:r>
            <a:r>
              <a:rPr lang="en-US" sz="1600" b="1" i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Control Flow Instructions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141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3" name="Rectangle 9"/>
          <p:cNvSpPr>
            <a:spLocks noGrp="1" noChangeArrowheads="1"/>
          </p:cNvSpPr>
          <p:nvPr>
            <p:ph idx="1"/>
          </p:nvPr>
        </p:nvSpPr>
        <p:spPr>
          <a:xfrm>
            <a:off x="192881" y="1208651"/>
            <a:ext cx="8786813" cy="5476352"/>
          </a:xfrm>
        </p:spPr>
        <p:txBody>
          <a:bodyPr/>
          <a:lstStyle/>
          <a:p>
            <a:pPr eaLnBrk="1" hangingPunct="1"/>
            <a:r>
              <a:rPr lang="en-US" altLang="en-US" b="1" dirty="0"/>
              <a:t>Programmability</a:t>
            </a:r>
          </a:p>
          <a:p>
            <a:pPr lvl="1" eaLnBrk="1" hangingPunct="1"/>
            <a:r>
              <a:rPr lang="en-US" altLang="en-US" dirty="0"/>
              <a:t>Who does assembly programming these days?</a:t>
            </a:r>
          </a:p>
          <a:p>
            <a:pPr eaLnBrk="1" hangingPunct="1">
              <a:spcBef>
                <a:spcPts val="1800"/>
              </a:spcBef>
            </a:pPr>
            <a:r>
              <a:rPr lang="en-US" altLang="en-US" b="1" dirty="0"/>
              <a:t>Performance/</a:t>
            </a:r>
            <a:r>
              <a:rPr lang="en-US" altLang="en-US" b="1" dirty="0" err="1"/>
              <a:t>Implementability</a:t>
            </a:r>
            <a:endParaRPr lang="en-US" altLang="en-US" b="1" dirty="0"/>
          </a:p>
          <a:p>
            <a:pPr lvl="1" eaLnBrk="1" hangingPunct="1"/>
            <a:r>
              <a:rPr lang="en-US" dirty="0"/>
              <a:t>Easy to design high-performance implementations? </a:t>
            </a:r>
          </a:p>
          <a:p>
            <a:pPr lvl="1" eaLnBrk="1" hangingPunct="1"/>
            <a:r>
              <a:rPr lang="en-US" dirty="0"/>
              <a:t>Easy to design low-power/energy implementations?</a:t>
            </a:r>
          </a:p>
          <a:p>
            <a:pPr lvl="1" eaLnBrk="1" hangingPunct="1"/>
            <a:r>
              <a:rPr lang="en-US" dirty="0"/>
              <a:t>Easy to design low-cost implementations? </a:t>
            </a:r>
            <a:endParaRPr lang="en-US" altLang="en-US" b="1" dirty="0"/>
          </a:p>
          <a:p>
            <a:pPr eaLnBrk="1" hangingPunct="1">
              <a:spcBef>
                <a:spcPts val="1800"/>
              </a:spcBef>
            </a:pPr>
            <a:r>
              <a:rPr lang="en-US" altLang="en-US" b="1" dirty="0"/>
              <a:t>Compatibility</a:t>
            </a:r>
          </a:p>
          <a:p>
            <a:pPr lvl="1"/>
            <a:r>
              <a:rPr lang="en-US" dirty="0"/>
              <a:t>Easy to maintain as languages, programs evolve</a:t>
            </a:r>
          </a:p>
          <a:p>
            <a:pPr lvl="1"/>
            <a:r>
              <a:rPr lang="en-US" dirty="0"/>
              <a:t>x86 (IA32) generations: 8086, 286, 386, 486, Pentium, Pentium-II, Pentium-III, Pentium4, Core2, Core i7, ... </a:t>
            </a:r>
          </a:p>
        </p:txBody>
      </p:sp>
      <p:sp>
        <p:nvSpPr>
          <p:cNvPr id="28675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What Makes a Good ISA?</a:t>
            </a:r>
            <a:endParaRPr lang="en-AU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1" y="6616550"/>
            <a:ext cx="1674176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A.1   Introduction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73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3" name="Rectangle 9"/>
          <p:cNvSpPr>
            <a:spLocks noGrp="1" noChangeArrowheads="1"/>
          </p:cNvSpPr>
          <p:nvPr>
            <p:ph idx="1"/>
          </p:nvPr>
        </p:nvSpPr>
        <p:spPr>
          <a:xfrm>
            <a:off x="192881" y="1208651"/>
            <a:ext cx="8786813" cy="5476352"/>
          </a:xfrm>
        </p:spPr>
        <p:txBody>
          <a:bodyPr/>
          <a:lstStyle/>
          <a:p>
            <a:pPr eaLnBrk="1" hangingPunct="1"/>
            <a:r>
              <a:rPr lang="en-US" altLang="en-US" b="1" dirty="0"/>
              <a:t>Execution time = IC * CPI * cycle time</a:t>
            </a:r>
          </a:p>
          <a:p>
            <a:pPr eaLnBrk="1" hangingPunct="1"/>
            <a:r>
              <a:rPr lang="en-US" altLang="en-US" b="1" dirty="0"/>
              <a:t>IC: </a:t>
            </a:r>
            <a:r>
              <a:rPr lang="en-US" altLang="en-US" dirty="0"/>
              <a:t>instructions executed to finish a program</a:t>
            </a:r>
          </a:p>
          <a:p>
            <a:pPr lvl="1" eaLnBrk="1" hangingPunct="1"/>
            <a:r>
              <a:rPr lang="en-US" altLang="en-US" dirty="0"/>
              <a:t>Determined by program, compiler</a:t>
            </a:r>
          </a:p>
          <a:p>
            <a:pPr eaLnBrk="1" hangingPunct="1"/>
            <a:r>
              <a:rPr lang="en-US" altLang="en-US" b="1" dirty="0"/>
              <a:t>CPI: </a:t>
            </a:r>
            <a:r>
              <a:rPr lang="en-US" altLang="en-US" dirty="0"/>
              <a:t>number of cycles needed for each instruction</a:t>
            </a:r>
          </a:p>
          <a:p>
            <a:pPr lvl="1" eaLnBrk="1" hangingPunct="1"/>
            <a:r>
              <a:rPr lang="en-US" altLang="en-US" dirty="0"/>
              <a:t>Determined by compiler, micro-architecture</a:t>
            </a:r>
          </a:p>
          <a:p>
            <a:pPr eaLnBrk="1" hangingPunct="1"/>
            <a:r>
              <a:rPr lang="en-US" altLang="en-US" b="1" dirty="0"/>
              <a:t>Cycle time: </a:t>
            </a:r>
            <a:r>
              <a:rPr lang="en-US" altLang="en-US" dirty="0"/>
              <a:t>inverse of clock frequency</a:t>
            </a:r>
          </a:p>
          <a:p>
            <a:pPr lvl="1" eaLnBrk="1" hangingPunct="1"/>
            <a:r>
              <a:rPr lang="en-US" altLang="en-US" dirty="0"/>
              <a:t>Determined by micro-arch. &amp; technology</a:t>
            </a:r>
          </a:p>
          <a:p>
            <a:pPr eaLnBrk="1" hangingPunct="1"/>
            <a:r>
              <a:rPr lang="en-US" altLang="en-US" b="1" dirty="0"/>
              <a:t> </a:t>
            </a:r>
            <a:r>
              <a:rPr lang="en-US" altLang="en-US" dirty="0"/>
              <a:t>Ideally optimize all three</a:t>
            </a:r>
          </a:p>
          <a:p>
            <a:pPr lvl="1" eaLnBrk="1" hangingPunct="1"/>
            <a:r>
              <a:rPr lang="en-US" altLang="en-US" dirty="0"/>
              <a:t>Their optimizations often against each other</a:t>
            </a:r>
          </a:p>
          <a:p>
            <a:pPr lvl="1" eaLnBrk="1" hangingPunct="1"/>
            <a:r>
              <a:rPr lang="en-US" altLang="en-US" dirty="0"/>
              <a:t>Compiler plays a significant role in reducing IC </a:t>
            </a:r>
          </a:p>
          <a:p>
            <a:pPr eaLnBrk="1" hangingPunct="1"/>
            <a:endParaRPr lang="en-US" altLang="en-US" b="1" dirty="0"/>
          </a:p>
        </p:txBody>
      </p:sp>
      <p:sp>
        <p:nvSpPr>
          <p:cNvPr id="28675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Performance</a:t>
            </a:r>
            <a:endParaRPr lang="en-AU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1" y="6616550"/>
            <a:ext cx="1674176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A.1   Introduction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2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Granularity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86800" y="6553200"/>
            <a:ext cx="457200" cy="304800"/>
          </a:xfrm>
        </p:spPr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6" name="Rectangle 1027" descr="Rectangle: Click to edit Master text styles&#10;Second level&#10;Third level&#10;Fourth level&#10;Fifth level"/>
          <p:cNvSpPr txBox="1">
            <a:spLocks noChangeArrowheads="1"/>
          </p:cNvSpPr>
          <p:nvPr/>
        </p:nvSpPr>
        <p:spPr>
          <a:xfrm>
            <a:off x="150725" y="2269068"/>
            <a:ext cx="8688475" cy="4224866"/>
          </a:xfrm>
          <a:prstGeom prst="rect">
            <a:avLst/>
          </a:prstGeom>
        </p:spPr>
        <p:txBody>
          <a:bodyPr/>
          <a:lstStyle>
            <a:lvl1pPr marL="342900" indent="-342900" algn="l" defTabSz="889000" rtl="0" eaLnBrk="0" fontAlgn="base" hangingPunct="0">
              <a:lnSpc>
                <a:spcPct val="93000"/>
              </a:lnSpc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Courier New" charset="0"/>
              <a:buChar char="o"/>
              <a:defRPr sz="3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2950" indent="-285750" algn="l" defTabSz="889000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75000"/>
              <a:buFont typeface=".AppleSystemUIFont" charset="-120"/>
              <a:buChar char="→"/>
              <a:defRPr sz="28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1143000" indent="-285750" algn="l" defTabSz="889000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ZapfDingbatsITC" charset="0"/>
              <a:buChar char="➤"/>
              <a:defRPr sz="2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485900" indent="-228600" algn="l" defTabSz="889000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Helvetica" pitchFamily="34" charset="0"/>
                <a:cs typeface="+mn-cs"/>
              </a:defRPr>
            </a:lvl4pPr>
            <a:lvl5pPr marL="1828800" indent="-228600" algn="l" defTabSz="889000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Helvetica" pitchFamily="34" charset="0"/>
                <a:cs typeface="+mn-cs"/>
              </a:defRPr>
            </a:lvl5pPr>
            <a:lvl6pPr marL="2286000" indent="-228600" algn="l" defTabSz="889000" rtl="0" fontAlgn="base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Helvetica" pitchFamily="34" charset="0"/>
                <a:cs typeface="+mn-cs"/>
              </a:defRPr>
            </a:lvl6pPr>
            <a:lvl7pPr marL="2743200" indent="-228600" algn="l" defTabSz="889000" rtl="0" fontAlgn="base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Helvetica" pitchFamily="34" charset="0"/>
                <a:cs typeface="+mn-cs"/>
              </a:defRPr>
            </a:lvl7pPr>
            <a:lvl8pPr marL="3200400" indent="-228600" algn="l" defTabSz="889000" rtl="0" fontAlgn="base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Helvetica" pitchFamily="34" charset="0"/>
                <a:cs typeface="+mn-cs"/>
              </a:defRPr>
            </a:lvl8pPr>
            <a:lvl9pPr marL="3657600" indent="-228600" algn="l" defTabSz="889000" rtl="0" fontAlgn="base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Helvetica" pitchFamily="34" charset="0"/>
                <a:cs typeface="+mn-cs"/>
              </a:defRPr>
            </a:lvl9pPr>
          </a:lstStyle>
          <a:p>
            <a:pPr eaLnBrk="1" hangingPunct="1">
              <a:lnSpc>
                <a:spcPct val="100000"/>
              </a:lnSpc>
            </a:pPr>
            <a:r>
              <a:rPr lang="en-US" b="1" i="0" kern="0" dirty="0">
                <a:solidFill>
                  <a:srgbClr val="FD0002"/>
                </a:solidFill>
                <a:ea typeface="ＭＳ Ｐゴシック" pitchFamily="-65" charset="-128"/>
                <a:cs typeface="ＭＳ Ｐゴシック" pitchFamily="-65" charset="-128"/>
              </a:rPr>
              <a:t>CISC</a:t>
            </a:r>
            <a:r>
              <a:rPr lang="en-US" i="0" kern="0" dirty="0">
                <a:ea typeface="ＭＳ Ｐゴシック" pitchFamily="-65" charset="-128"/>
                <a:cs typeface="ＭＳ Ｐゴシック" pitchFamily="-65" charset="-128"/>
              </a:rPr>
              <a:t> (Complex Instruction Set Computing) </a:t>
            </a:r>
            <a:r>
              <a:rPr lang="en-US" b="1" i="0" kern="0" dirty="0">
                <a:solidFill>
                  <a:srgbClr val="FD0002"/>
                </a:solidFill>
                <a:ea typeface="ＭＳ Ｐゴシック" pitchFamily="-65" charset="-128"/>
                <a:cs typeface="ＭＳ Ｐゴシック" pitchFamily="-65" charset="-128"/>
              </a:rPr>
              <a:t>ISAs</a:t>
            </a:r>
            <a:endParaRPr lang="en-US" i="0" kern="0" dirty="0">
              <a:ea typeface="ＭＳ Ｐゴシック" pitchFamily="-65" charset="-128"/>
              <a:cs typeface="ＭＳ Ｐゴシック" pitchFamily="-65" charset="-128"/>
            </a:endParaRPr>
          </a:p>
          <a:p>
            <a:pPr lvl="1" eaLnBrk="1" hangingPunct="1">
              <a:lnSpc>
                <a:spcPct val="100000"/>
              </a:lnSpc>
            </a:pPr>
            <a:r>
              <a:rPr lang="en-US" i="0" kern="0" dirty="0"/>
              <a:t>Big heavyweight instructions (lots of work per </a:t>
            </a:r>
            <a:r>
              <a:rPr lang="en-US" i="0" kern="0" dirty="0" err="1"/>
              <a:t>inst</a:t>
            </a:r>
            <a:r>
              <a:rPr lang="en-US" i="0" kern="0" dirty="0"/>
              <a:t>)</a:t>
            </a:r>
          </a:p>
          <a:p>
            <a:pPr lvl="1" eaLnBrk="1" hangingPunct="1">
              <a:lnSpc>
                <a:spcPct val="100000"/>
              </a:lnSpc>
              <a:buFontTx/>
              <a:buChar char="+"/>
            </a:pPr>
            <a:r>
              <a:rPr lang="en-US" i="0" kern="0" dirty="0"/>
              <a:t>Low “</a:t>
            </a:r>
            <a:r>
              <a:rPr lang="en-US" i="0" kern="0" dirty="0" err="1"/>
              <a:t>inst</a:t>
            </a:r>
            <a:r>
              <a:rPr lang="en-US" i="0" kern="0" dirty="0"/>
              <a:t>/program” (IC)</a:t>
            </a:r>
          </a:p>
          <a:p>
            <a:pPr lvl="1" eaLnBrk="1" hangingPunct="1">
              <a:lnSpc>
                <a:spcPct val="100000"/>
              </a:lnSpc>
              <a:buFontTx/>
              <a:buChar char="–"/>
            </a:pPr>
            <a:r>
              <a:rPr lang="en-US" i="0" kern="0" dirty="0"/>
              <a:t>Higher “cycles/</a:t>
            </a:r>
            <a:r>
              <a:rPr lang="en-US" i="0" kern="0" dirty="0" err="1"/>
              <a:t>inst</a:t>
            </a:r>
            <a:r>
              <a:rPr lang="en-US" i="0" kern="0" dirty="0"/>
              <a:t>” (CPI) &amp; “seconds/cycle” (Cycle T)</a:t>
            </a:r>
          </a:p>
          <a:p>
            <a:pPr eaLnBrk="1" hangingPunct="1">
              <a:lnSpc>
                <a:spcPct val="100000"/>
              </a:lnSpc>
              <a:spcBef>
                <a:spcPts val="2400"/>
              </a:spcBef>
            </a:pPr>
            <a:r>
              <a:rPr lang="en-US" b="1" i="0" kern="0" dirty="0">
                <a:solidFill>
                  <a:srgbClr val="FD0002"/>
                </a:solidFill>
                <a:ea typeface="ＭＳ Ｐゴシック" pitchFamily="-65" charset="-128"/>
                <a:cs typeface="ＭＳ Ｐゴシック" pitchFamily="-65" charset="-128"/>
              </a:rPr>
              <a:t>RISC</a:t>
            </a:r>
            <a:r>
              <a:rPr lang="en-US" i="0" kern="0" dirty="0">
                <a:ea typeface="ＭＳ Ｐゴシック" pitchFamily="-65" charset="-128"/>
                <a:cs typeface="ＭＳ Ｐゴシック" pitchFamily="-65" charset="-128"/>
              </a:rPr>
              <a:t> (Reduced Instruction Set Computer) </a:t>
            </a:r>
            <a:r>
              <a:rPr lang="en-US" b="1" i="0" kern="0" dirty="0">
                <a:solidFill>
                  <a:srgbClr val="FD0002"/>
                </a:solidFill>
                <a:ea typeface="ＭＳ Ｐゴシック" pitchFamily="-65" charset="-128"/>
                <a:cs typeface="ＭＳ Ｐゴシック" pitchFamily="-65" charset="-128"/>
              </a:rPr>
              <a:t>ISAs</a:t>
            </a:r>
          </a:p>
          <a:p>
            <a:pPr lvl="1" eaLnBrk="1" hangingPunct="1">
              <a:lnSpc>
                <a:spcPct val="100000"/>
              </a:lnSpc>
            </a:pPr>
            <a:r>
              <a:rPr lang="en-US" i="0" kern="0" dirty="0"/>
              <a:t>Minimalist approach to an ISA: simple </a:t>
            </a:r>
            <a:r>
              <a:rPr lang="en-US" i="0" kern="0" dirty="0" err="1"/>
              <a:t>inst</a:t>
            </a:r>
            <a:r>
              <a:rPr lang="en-US" i="0" kern="0" dirty="0"/>
              <a:t> only</a:t>
            </a:r>
          </a:p>
          <a:p>
            <a:pPr lvl="1" eaLnBrk="1" hangingPunct="1">
              <a:lnSpc>
                <a:spcPct val="100000"/>
              </a:lnSpc>
              <a:buFontTx/>
              <a:buChar char="+"/>
            </a:pPr>
            <a:r>
              <a:rPr lang="en-US" i="0" kern="0" dirty="0"/>
              <a:t>Low CPI and “seconds/cycle” (Cycle T) </a:t>
            </a:r>
          </a:p>
          <a:p>
            <a:pPr lvl="1" eaLnBrk="1" hangingPunct="1">
              <a:lnSpc>
                <a:spcPct val="100000"/>
              </a:lnSpc>
              <a:buFontTx/>
              <a:buChar char="–"/>
            </a:pPr>
            <a:r>
              <a:rPr lang="en-US" i="0" kern="0" dirty="0"/>
              <a:t>Higher IC, but hopefully not as much</a:t>
            </a:r>
          </a:p>
          <a:p>
            <a:pPr lvl="2" eaLnBrk="1" hangingPunct="1">
              <a:lnSpc>
                <a:spcPct val="100000"/>
              </a:lnSpc>
            </a:pPr>
            <a:r>
              <a:rPr lang="en-US" i="0" kern="0" dirty="0">
                <a:ea typeface="ＭＳ Ｐゴシック" pitchFamily="-65" charset="-128"/>
              </a:rPr>
              <a:t>Rely on compiler optimizations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" y="6616550"/>
            <a:ext cx="1674176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A.1   Introduction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69CC202-195C-F74D-AF35-958F30D869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6721611"/>
              </p:ext>
            </p:extLst>
          </p:nvPr>
        </p:nvGraphicFramePr>
        <p:xfrm>
          <a:off x="406397" y="1303529"/>
          <a:ext cx="8398936" cy="5930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114">
                  <a:extLst>
                    <a:ext uri="{9D8B030D-6E8A-4147-A177-3AD203B41FA5}">
                      <a16:colId xmlns:a16="http://schemas.microsoft.com/office/drawing/2014/main" val="3756912707"/>
                    </a:ext>
                  </a:extLst>
                </a:gridCol>
                <a:gridCol w="1975555">
                  <a:extLst>
                    <a:ext uri="{9D8B030D-6E8A-4147-A177-3AD203B41FA5}">
                      <a16:colId xmlns:a16="http://schemas.microsoft.com/office/drawing/2014/main" val="349217681"/>
                    </a:ext>
                  </a:extLst>
                </a:gridCol>
                <a:gridCol w="1873956">
                  <a:extLst>
                    <a:ext uri="{9D8B030D-6E8A-4147-A177-3AD203B41FA5}">
                      <a16:colId xmlns:a16="http://schemas.microsoft.com/office/drawing/2014/main" val="105134030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50937350"/>
                    </a:ext>
                  </a:extLst>
                </a:gridCol>
                <a:gridCol w="1783644">
                  <a:extLst>
                    <a:ext uri="{9D8B030D-6E8A-4147-A177-3AD203B41FA5}">
                      <a16:colId xmlns:a16="http://schemas.microsoft.com/office/drawing/2014/main" val="3402995548"/>
                    </a:ext>
                  </a:extLst>
                </a:gridCol>
              </a:tblGrid>
              <a:tr h="593003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opcode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operand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operand 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operand 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90381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3331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Classifying Architectures</a:t>
            </a:r>
          </a:p>
        </p:txBody>
      </p:sp>
      <p:sp>
        <p:nvSpPr>
          <p:cNvPr id="4597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One important classification scheme is by the type of addressing modes supported.</a:t>
            </a:r>
          </a:p>
          <a:p>
            <a:pPr>
              <a:spcBef>
                <a:spcPts val="1200"/>
              </a:spcBef>
            </a:pPr>
            <a:r>
              <a:rPr lang="en-US" altLang="en-US" sz="2800" dirty="0">
                <a:solidFill>
                  <a:schemeClr val="accent5">
                    <a:lumMod val="50000"/>
                  </a:schemeClr>
                </a:solidFill>
              </a:rPr>
              <a:t>Stack architecture</a:t>
            </a:r>
            <a:r>
              <a:rPr lang="en-US" altLang="en-US" sz="2800" dirty="0"/>
              <a:t>: Operands implicitly on top of a stack. (Early machines, Intel floating-point.)</a:t>
            </a:r>
          </a:p>
          <a:p>
            <a:r>
              <a:rPr lang="en-US" altLang="en-US" sz="2800" dirty="0">
                <a:solidFill>
                  <a:schemeClr val="accent5">
                    <a:lumMod val="50000"/>
                  </a:schemeClr>
                </a:solidFill>
              </a:rPr>
              <a:t>Accumulator</a:t>
            </a:r>
            <a:r>
              <a:rPr lang="en-US" altLang="en-US" sz="2800" dirty="0"/>
              <a:t> architecture: One operand is implicitly an accumulator (a special register).  </a:t>
            </a:r>
          </a:p>
          <a:p>
            <a:pPr lvl="1"/>
            <a:r>
              <a:rPr lang="en-US" altLang="en-US" sz="2400" dirty="0"/>
              <a:t>early machines</a:t>
            </a:r>
          </a:p>
          <a:p>
            <a:r>
              <a:rPr lang="en-US" altLang="en-US" sz="2800" dirty="0">
                <a:solidFill>
                  <a:schemeClr val="accent5">
                    <a:lumMod val="50000"/>
                  </a:schemeClr>
                </a:solidFill>
              </a:rPr>
              <a:t>General-purpose register </a:t>
            </a:r>
            <a:r>
              <a:rPr lang="en-US" altLang="en-US" sz="2800" dirty="0"/>
              <a:t>arch.: Operands may be any of a large (typically 10s-100s) # of registers.</a:t>
            </a:r>
          </a:p>
          <a:p>
            <a:pPr lvl="1"/>
            <a:r>
              <a:rPr lang="en-US" altLang="en-US" sz="2400" dirty="0"/>
              <a:t>Register-memory architectures: One op may be memory.</a:t>
            </a:r>
          </a:p>
          <a:p>
            <a:pPr lvl="1"/>
            <a:r>
              <a:rPr lang="en-US" altLang="en-US" sz="2400" b="1" dirty="0"/>
              <a:t>Load-store </a:t>
            </a:r>
            <a:r>
              <a:rPr lang="en-US" altLang="en-US" sz="2400" dirty="0"/>
              <a:t>architectures: All ops are registers, except in special load and store instructions.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ACC4199-F8B7-463F-8679-1D7C78B959A3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1" y="6616550"/>
            <a:ext cx="2045047" cy="2462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tIns="0" bIns="0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200" kern="1200">
                <a:solidFill>
                  <a:schemeClr val="tx1"/>
                </a:solidFill>
                <a:latin typeface="Arial Black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600" b="1" i="0" dirty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A.2   </a:t>
            </a:r>
            <a:r>
              <a:rPr lang="en-US" sz="1600" b="1" i="0">
                <a:solidFill>
                  <a:srgbClr val="004BF3"/>
                </a:solidFill>
                <a:latin typeface="Calibri" charset="0"/>
                <a:ea typeface="Calibri" charset="0"/>
                <a:cs typeface="Calibri" charset="0"/>
              </a:rPr>
              <a:t>ISA Classification</a:t>
            </a:r>
            <a:endParaRPr lang="en-US" sz="1600" b="1" i="0" dirty="0">
              <a:solidFill>
                <a:srgbClr val="0066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37879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MHPG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MHPG">
      <a:majorFont>
        <a:latin typeface="Neo Sans Intel"/>
        <a:ea typeface=""/>
        <a:cs typeface="Arial"/>
      </a:majorFont>
      <a:minorFont>
        <a:latin typeface="Neo Sans Inte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85000"/>
          </a:schemeClr>
        </a:solidFill>
        <a:ln w="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1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Calibri" charset="0"/>
            <a:ea typeface="Calibri" charset="0"/>
            <a:cs typeface="Calibri" charset="0"/>
          </a:defRPr>
        </a:defPPr>
      </a:lstStyle>
    </a:spDef>
    <a:lnDef>
      <a:spPr bwMode="auto"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arrow" w="med" len="lg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sz="2800" i="0" dirty="0" smtClean="0">
            <a:latin typeface="Calibri" charset="0"/>
            <a:ea typeface="Calibri" charset="0"/>
            <a:cs typeface="Calibri" charset="0"/>
          </a:defRPr>
        </a:defPPr>
      </a:lstStyle>
    </a:txDef>
  </a:objectDefaults>
  <a:extraClrSchemeLst>
    <a:extraClrScheme>
      <a:clrScheme name="MHPG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HPG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HPG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HPG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HPG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HPG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HPG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182555</TotalTime>
  <Words>2749</Words>
  <Application>Microsoft Macintosh PowerPoint</Application>
  <PresentationFormat>On-screen Show (4:3)</PresentationFormat>
  <Paragraphs>520</Paragraphs>
  <Slides>52</Slides>
  <Notes>20</Notes>
  <HiddenSlides>3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70" baseType="lpstr">
      <vt:lpstr>Microsoft JhengHei</vt:lpstr>
      <vt:lpstr>MS PGothic</vt:lpstr>
      <vt:lpstr>MS PGothic</vt:lpstr>
      <vt:lpstr>.AppleSystemUIFont</vt:lpstr>
      <vt:lpstr>Arial</vt:lpstr>
      <vt:lpstr>Calibri</vt:lpstr>
      <vt:lpstr>Courier New</vt:lpstr>
      <vt:lpstr>Daytona</vt:lpstr>
      <vt:lpstr>Helvetica</vt:lpstr>
      <vt:lpstr>Monaco</vt:lpstr>
      <vt:lpstr>Neo Sans Intel</vt:lpstr>
      <vt:lpstr>Symbol</vt:lpstr>
      <vt:lpstr>Tahoma</vt:lpstr>
      <vt:lpstr>Times New Roman</vt:lpstr>
      <vt:lpstr>Wingdings</vt:lpstr>
      <vt:lpstr>Zapf Dingbats</vt:lpstr>
      <vt:lpstr>ZapfDingbatsITC</vt:lpstr>
      <vt:lpstr>MHPG</vt:lpstr>
      <vt:lpstr>Instruction Set Principles</vt:lpstr>
      <vt:lpstr>Objective and Reading</vt:lpstr>
      <vt:lpstr>Abstractions</vt:lpstr>
      <vt:lpstr>Levels of Program Code</vt:lpstr>
      <vt:lpstr>Program Execution Model</vt:lpstr>
      <vt:lpstr>What Makes a Good ISA?</vt:lpstr>
      <vt:lpstr>Performance</vt:lpstr>
      <vt:lpstr>Instruction Granularity</vt:lpstr>
      <vt:lpstr>Classifying Architectures</vt:lpstr>
      <vt:lpstr>Illustrating Architecture Types</vt:lpstr>
      <vt:lpstr>Number of Registers</vt:lpstr>
      <vt:lpstr>Number of Operands</vt:lpstr>
      <vt:lpstr>Memory Addressing</vt:lpstr>
      <vt:lpstr>Memory Addressing</vt:lpstr>
      <vt:lpstr>Memory Addressing</vt:lpstr>
      <vt:lpstr>Memory Addressing</vt:lpstr>
      <vt:lpstr>Byte Ordering – Big Endian</vt:lpstr>
      <vt:lpstr>Byte Ordering – Little Endian</vt:lpstr>
      <vt:lpstr>Byte Orders in Real Systems</vt:lpstr>
      <vt:lpstr>Addressing Modes – How to Find Operands</vt:lpstr>
      <vt:lpstr>Addressing Modes</vt:lpstr>
      <vt:lpstr>Which Addressing Modes to Support</vt:lpstr>
      <vt:lpstr>Displacement Value Distribution</vt:lpstr>
      <vt:lpstr>Popularity of Immediate Operands</vt:lpstr>
      <vt:lpstr>Distribution of Immediate Values</vt:lpstr>
      <vt:lpstr>Other Issues </vt:lpstr>
      <vt:lpstr>Instruction Encoding</vt:lpstr>
      <vt:lpstr>Instruction Encoding</vt:lpstr>
      <vt:lpstr>Fixed vs Variable Length Encoding</vt:lpstr>
      <vt:lpstr>Instruction Encoding</vt:lpstr>
      <vt:lpstr>Putting it Together</vt:lpstr>
      <vt:lpstr>Pitfalls</vt:lpstr>
      <vt:lpstr>PowerPoint Presentation</vt:lpstr>
      <vt:lpstr>RISC Philosophy</vt:lpstr>
      <vt:lpstr>What is RISC-V?</vt:lpstr>
      <vt:lpstr>What is RISC-V?</vt:lpstr>
      <vt:lpstr>RISC-V ISAs</vt:lpstr>
      <vt:lpstr>RV32 Registers</vt:lpstr>
      <vt:lpstr>RV Data Types</vt:lpstr>
      <vt:lpstr>RV Addressing Modes</vt:lpstr>
      <vt:lpstr>RV Instruction Formats</vt:lpstr>
      <vt:lpstr>RV Encoding</vt:lpstr>
      <vt:lpstr>RV Load/Store Instructions</vt:lpstr>
      <vt:lpstr>RV ALU Instructions</vt:lpstr>
      <vt:lpstr>RV Control Flow Instructions</vt:lpstr>
      <vt:lpstr>PowerPoint Presentation</vt:lpstr>
      <vt:lpstr>Types of Instructions</vt:lpstr>
      <vt:lpstr>Instruction Distribution</vt:lpstr>
      <vt:lpstr>Control Flow Instructions</vt:lpstr>
      <vt:lpstr>Conditional Branch Distances</vt:lpstr>
      <vt:lpstr>Branch Condition Evaluation</vt:lpstr>
      <vt:lpstr>Types of Comparisons</vt:lpstr>
    </vt:vector>
  </TitlesOfParts>
  <Company>UC Berkeley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kaat</dc:creator>
  <cp:lastModifiedBy>Microsoft Office User</cp:lastModifiedBy>
  <cp:revision>3431</cp:revision>
  <cp:lastPrinted>2018-09-24T20:31:36Z</cp:lastPrinted>
  <dcterms:created xsi:type="dcterms:W3CDTF">1997-04-13T14:24:48Z</dcterms:created>
  <dcterms:modified xsi:type="dcterms:W3CDTF">2022-08-31T19:48:33Z</dcterms:modified>
</cp:coreProperties>
</file>